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6" r:id="rId2"/>
    <p:sldId id="283" r:id="rId3"/>
    <p:sldId id="284" r:id="rId4"/>
    <p:sldId id="282" r:id="rId5"/>
    <p:sldId id="263" r:id="rId6"/>
    <p:sldId id="266" r:id="rId7"/>
    <p:sldId id="267" r:id="rId8"/>
    <p:sldId id="260" r:id="rId9"/>
    <p:sldId id="271" r:id="rId10"/>
    <p:sldId id="259" r:id="rId11"/>
    <p:sldId id="261" r:id="rId12"/>
    <p:sldId id="279" r:id="rId13"/>
    <p:sldId id="278" r:id="rId14"/>
    <p:sldId id="285" r:id="rId15"/>
    <p:sldId id="273" r:id="rId16"/>
    <p:sldId id="264" r:id="rId17"/>
    <p:sldId id="268" r:id="rId18"/>
    <p:sldId id="269" r:id="rId19"/>
    <p:sldId id="270" r:id="rId20"/>
    <p:sldId id="272" r:id="rId21"/>
    <p:sldId id="262" r:id="rId22"/>
    <p:sldId id="280" r:id="rId23"/>
    <p:sldId id="274" r:id="rId24"/>
    <p:sldId id="275" r:id="rId25"/>
    <p:sldId id="276" r:id="rId26"/>
    <p:sldId id="265" r:id="rId27"/>
    <p:sldId id="277" r:id="rId28"/>
    <p:sldId id="257" r:id="rId29"/>
    <p:sldId id="258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1" autoAdjust="0"/>
    <p:restoredTop sz="76024" autoAdjust="0"/>
  </p:normalViewPr>
  <p:slideViewPr>
    <p:cSldViewPr snapToGrid="0">
      <p:cViewPr varScale="1">
        <p:scale>
          <a:sx n="84" d="100"/>
          <a:sy n="84" d="100"/>
        </p:scale>
        <p:origin x="10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CFDD4C-F3EE-418F-9F9C-578C6F19F2F1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F61318-3741-412E-BD4B-71B06D3E0601}">
      <dgm:prSet phldrT="[Text]"/>
      <dgm:spPr/>
      <dgm:t>
        <a:bodyPr/>
        <a:lstStyle/>
        <a:p>
          <a:r>
            <a:rPr lang="en-US" dirty="0" smtClean="0"/>
            <a:t>Single cell epigenetic</a:t>
          </a:r>
          <a:endParaRPr lang="en-US" dirty="0"/>
        </a:p>
      </dgm:t>
    </dgm:pt>
    <dgm:pt modelId="{7F3C7050-FA2C-4981-8643-16A7B699D80E}" type="parTrans" cxnId="{FEE23B29-C65D-47BE-9A43-88795EFB7584}">
      <dgm:prSet/>
      <dgm:spPr/>
      <dgm:t>
        <a:bodyPr/>
        <a:lstStyle/>
        <a:p>
          <a:endParaRPr lang="en-US"/>
        </a:p>
      </dgm:t>
    </dgm:pt>
    <dgm:pt modelId="{1848AB52-AA72-4237-8575-8AFE93A340AE}" type="sibTrans" cxnId="{FEE23B29-C65D-47BE-9A43-88795EFB7584}">
      <dgm:prSet/>
      <dgm:spPr/>
      <dgm:t>
        <a:bodyPr/>
        <a:lstStyle/>
        <a:p>
          <a:endParaRPr lang="en-US"/>
        </a:p>
      </dgm:t>
    </dgm:pt>
    <dgm:pt modelId="{4570901F-2370-4AA2-9F41-0C4FC70A3BA3}">
      <dgm:prSet phldrT="[Text]"/>
      <dgm:spPr/>
      <dgm:t>
        <a:bodyPr/>
        <a:lstStyle/>
        <a:p>
          <a:r>
            <a:rPr lang="en-US" dirty="0" smtClean="0"/>
            <a:t>Histone modifications</a:t>
          </a:r>
          <a:endParaRPr lang="en-US" dirty="0"/>
        </a:p>
      </dgm:t>
    </dgm:pt>
    <dgm:pt modelId="{8CD5CC60-BC85-467B-9A25-0309F98300B1}" type="parTrans" cxnId="{4D2979AD-8BDC-47E2-B07F-AFA957D4E120}">
      <dgm:prSet/>
      <dgm:spPr/>
      <dgm:t>
        <a:bodyPr/>
        <a:lstStyle/>
        <a:p>
          <a:endParaRPr lang="en-US"/>
        </a:p>
      </dgm:t>
    </dgm:pt>
    <dgm:pt modelId="{A96617B3-639E-4B05-8626-6A8F0E68EBBF}" type="sibTrans" cxnId="{4D2979AD-8BDC-47E2-B07F-AFA957D4E120}">
      <dgm:prSet/>
      <dgm:spPr/>
      <dgm:t>
        <a:bodyPr/>
        <a:lstStyle/>
        <a:p>
          <a:endParaRPr lang="en-US"/>
        </a:p>
      </dgm:t>
    </dgm:pt>
    <dgm:pt modelId="{BFE78572-5D2C-4733-B476-B42E8C95DE81}">
      <dgm:prSet phldrT="[Text]"/>
      <dgm:spPr/>
      <dgm:t>
        <a:bodyPr/>
        <a:lstStyle/>
        <a:p>
          <a:r>
            <a:rPr lang="en-US" dirty="0" smtClean="0"/>
            <a:t>Chromatin accessibility</a:t>
          </a:r>
          <a:endParaRPr lang="en-US" dirty="0"/>
        </a:p>
      </dgm:t>
    </dgm:pt>
    <dgm:pt modelId="{7DC1EFA7-F031-4B00-B5E9-D9C1921F31C7}" type="parTrans" cxnId="{3495C02E-40A9-43AF-9CEE-239E653611E2}">
      <dgm:prSet/>
      <dgm:spPr/>
      <dgm:t>
        <a:bodyPr/>
        <a:lstStyle/>
        <a:p>
          <a:endParaRPr lang="en-US"/>
        </a:p>
      </dgm:t>
    </dgm:pt>
    <dgm:pt modelId="{0AF502E1-041C-428D-936C-BE5945329165}" type="sibTrans" cxnId="{3495C02E-40A9-43AF-9CEE-239E653611E2}">
      <dgm:prSet/>
      <dgm:spPr/>
      <dgm:t>
        <a:bodyPr/>
        <a:lstStyle/>
        <a:p>
          <a:endParaRPr lang="en-US"/>
        </a:p>
      </dgm:t>
    </dgm:pt>
    <dgm:pt modelId="{05282538-0ECF-4932-8A04-9948F12D01A1}">
      <dgm:prSet phldrT="[Text]"/>
      <dgm:spPr/>
      <dgm:t>
        <a:bodyPr/>
        <a:lstStyle/>
        <a:p>
          <a:r>
            <a:rPr lang="en-US" dirty="0" smtClean="0"/>
            <a:t>DNA methylation</a:t>
          </a:r>
          <a:endParaRPr lang="en-US" dirty="0"/>
        </a:p>
      </dgm:t>
    </dgm:pt>
    <dgm:pt modelId="{61F668BD-4922-4797-967B-250DA1361DA7}" type="parTrans" cxnId="{194448CA-475F-418E-A8B8-7F4D1AA4934F}">
      <dgm:prSet/>
      <dgm:spPr/>
      <dgm:t>
        <a:bodyPr/>
        <a:lstStyle/>
        <a:p>
          <a:endParaRPr lang="en-US"/>
        </a:p>
      </dgm:t>
    </dgm:pt>
    <dgm:pt modelId="{2B0E7B68-CBE9-49F6-80B4-A7F09E9ACF5F}" type="sibTrans" cxnId="{194448CA-475F-418E-A8B8-7F4D1AA4934F}">
      <dgm:prSet/>
      <dgm:spPr/>
      <dgm:t>
        <a:bodyPr/>
        <a:lstStyle/>
        <a:p>
          <a:endParaRPr lang="en-US"/>
        </a:p>
      </dgm:t>
    </dgm:pt>
    <dgm:pt modelId="{82F043B0-A1B0-43C4-AB57-4021803312A2}">
      <dgm:prSet phldrT="[Text]"/>
      <dgm:spPr/>
      <dgm:t>
        <a:bodyPr/>
        <a:lstStyle/>
        <a:p>
          <a:r>
            <a:rPr lang="en-US" dirty="0" smtClean="0"/>
            <a:t>Chromatin structure</a:t>
          </a:r>
          <a:endParaRPr lang="en-US" dirty="0"/>
        </a:p>
      </dgm:t>
    </dgm:pt>
    <dgm:pt modelId="{DD3A8779-0B05-4EDC-96B5-425FD7F5A41C}" type="parTrans" cxnId="{8BED80E0-BEA1-4B23-8B03-6309634249D1}">
      <dgm:prSet/>
      <dgm:spPr/>
      <dgm:t>
        <a:bodyPr/>
        <a:lstStyle/>
        <a:p>
          <a:endParaRPr lang="en-US"/>
        </a:p>
      </dgm:t>
    </dgm:pt>
    <dgm:pt modelId="{DA3D1D40-BF73-4E26-B631-243F8423FDA8}" type="sibTrans" cxnId="{8BED80E0-BEA1-4B23-8B03-6309634249D1}">
      <dgm:prSet/>
      <dgm:spPr/>
      <dgm:t>
        <a:bodyPr/>
        <a:lstStyle/>
        <a:p>
          <a:endParaRPr lang="en-US"/>
        </a:p>
      </dgm:t>
    </dgm:pt>
    <dgm:pt modelId="{430292B3-8B67-409A-9C46-290F9A593B55}">
      <dgm:prSet phldrT="[Text]"/>
      <dgm:spPr/>
      <dgm:t>
        <a:bodyPr/>
        <a:lstStyle/>
        <a:p>
          <a:r>
            <a:rPr lang="en-US" dirty="0" smtClean="0"/>
            <a:t>Drop-chip or variants</a:t>
          </a:r>
          <a:endParaRPr lang="en-US" dirty="0"/>
        </a:p>
      </dgm:t>
    </dgm:pt>
    <dgm:pt modelId="{DC432953-4EAC-4908-862B-BBF4ED63C57C}" type="parTrans" cxnId="{3B4FCE5D-4E2F-400F-90A1-EA223304D881}">
      <dgm:prSet/>
      <dgm:spPr/>
      <dgm:t>
        <a:bodyPr/>
        <a:lstStyle/>
        <a:p>
          <a:endParaRPr lang="en-US"/>
        </a:p>
      </dgm:t>
    </dgm:pt>
    <dgm:pt modelId="{61E1BD50-EABC-4E2B-B98D-325082C34283}" type="sibTrans" cxnId="{3B4FCE5D-4E2F-400F-90A1-EA223304D881}">
      <dgm:prSet/>
      <dgm:spPr/>
      <dgm:t>
        <a:bodyPr/>
        <a:lstStyle/>
        <a:p>
          <a:endParaRPr lang="en-US"/>
        </a:p>
      </dgm:t>
    </dgm:pt>
    <dgm:pt modelId="{E9ED9ECE-AC89-49C8-B689-C9C03397AF5E}">
      <dgm:prSet phldrT="[Text]"/>
      <dgm:spPr/>
      <dgm:t>
        <a:bodyPr/>
        <a:lstStyle/>
        <a:p>
          <a:r>
            <a:rPr lang="en-US" dirty="0" err="1" smtClean="0"/>
            <a:t>scATAC-seq</a:t>
          </a:r>
          <a:endParaRPr lang="en-US" dirty="0"/>
        </a:p>
      </dgm:t>
    </dgm:pt>
    <dgm:pt modelId="{4E0D6578-FD26-467B-96FE-4667322782D3}" type="parTrans" cxnId="{58CB567A-B39D-4B59-82FC-5BEB8C76B41D}">
      <dgm:prSet/>
      <dgm:spPr/>
      <dgm:t>
        <a:bodyPr/>
        <a:lstStyle/>
        <a:p>
          <a:endParaRPr lang="en-US"/>
        </a:p>
      </dgm:t>
    </dgm:pt>
    <dgm:pt modelId="{8D628508-C625-48B0-886C-EBA560BBF413}" type="sibTrans" cxnId="{58CB567A-B39D-4B59-82FC-5BEB8C76B41D}">
      <dgm:prSet/>
      <dgm:spPr/>
      <dgm:t>
        <a:bodyPr/>
        <a:lstStyle/>
        <a:p>
          <a:endParaRPr lang="en-US"/>
        </a:p>
      </dgm:t>
    </dgm:pt>
    <dgm:pt modelId="{3106EE1A-271E-4B59-968D-9B4A70C9E2DE}">
      <dgm:prSet phldrT="[Text]"/>
      <dgm:spPr/>
      <dgm:t>
        <a:bodyPr/>
        <a:lstStyle/>
        <a:p>
          <a:r>
            <a:rPr lang="en-US" dirty="0" smtClean="0"/>
            <a:t>Bisulfite treated barcoded libraries</a:t>
          </a:r>
          <a:endParaRPr lang="en-US" dirty="0"/>
        </a:p>
      </dgm:t>
    </dgm:pt>
    <dgm:pt modelId="{F0A8BE23-2C0D-4200-9195-1BB8D281A40A}" type="parTrans" cxnId="{A862D387-9FA1-4868-A4DA-628E4CD996C7}">
      <dgm:prSet/>
      <dgm:spPr/>
      <dgm:t>
        <a:bodyPr/>
        <a:lstStyle/>
        <a:p>
          <a:endParaRPr lang="en-US"/>
        </a:p>
      </dgm:t>
    </dgm:pt>
    <dgm:pt modelId="{F4180F2D-A118-4276-931C-50BCDF422808}" type="sibTrans" cxnId="{A862D387-9FA1-4868-A4DA-628E4CD996C7}">
      <dgm:prSet/>
      <dgm:spPr/>
      <dgm:t>
        <a:bodyPr/>
        <a:lstStyle/>
        <a:p>
          <a:endParaRPr lang="en-US"/>
        </a:p>
      </dgm:t>
    </dgm:pt>
    <dgm:pt modelId="{81AF38E3-6360-40AE-B1BE-C38D186670A3}">
      <dgm:prSet phldrT="[Text]"/>
      <dgm:spPr/>
      <dgm:t>
        <a:bodyPr/>
        <a:lstStyle/>
        <a:p>
          <a:r>
            <a:rPr lang="en-US" dirty="0" smtClean="0"/>
            <a:t>Single cell Hi-C</a:t>
          </a:r>
          <a:endParaRPr lang="en-US" dirty="0"/>
        </a:p>
      </dgm:t>
    </dgm:pt>
    <dgm:pt modelId="{2FC69BF4-B15B-43E5-86A7-FB05CB274926}" type="parTrans" cxnId="{238DBE39-7DA8-450E-B3D0-FA459693CA4D}">
      <dgm:prSet/>
      <dgm:spPr/>
      <dgm:t>
        <a:bodyPr/>
        <a:lstStyle/>
        <a:p>
          <a:endParaRPr lang="en-US"/>
        </a:p>
      </dgm:t>
    </dgm:pt>
    <dgm:pt modelId="{A586E60C-7A1F-451C-9AF0-2648F3241F6E}" type="sibTrans" cxnId="{238DBE39-7DA8-450E-B3D0-FA459693CA4D}">
      <dgm:prSet/>
      <dgm:spPr/>
      <dgm:t>
        <a:bodyPr/>
        <a:lstStyle/>
        <a:p>
          <a:endParaRPr lang="en-US"/>
        </a:p>
      </dgm:t>
    </dgm:pt>
    <dgm:pt modelId="{9A87CDB7-DF96-4CA6-9288-F435D3C87B38}" type="pres">
      <dgm:prSet presAssocID="{47CFDD4C-F3EE-418F-9F9C-578C6F19F2F1}" presName="diagram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2133FC1A-78C2-4F18-8169-56B5C80E70C4}" type="pres">
      <dgm:prSet presAssocID="{47CFDD4C-F3EE-418F-9F9C-578C6F19F2F1}" presName="matrix" presStyleCnt="0"/>
      <dgm:spPr/>
    </dgm:pt>
    <dgm:pt modelId="{81280309-47E0-41C9-9190-68BADF579259}" type="pres">
      <dgm:prSet presAssocID="{47CFDD4C-F3EE-418F-9F9C-578C6F19F2F1}" presName="tile1" presStyleLbl="node1" presStyleIdx="0" presStyleCnt="4"/>
      <dgm:spPr/>
      <dgm:t>
        <a:bodyPr/>
        <a:lstStyle/>
        <a:p>
          <a:endParaRPr lang="en-US"/>
        </a:p>
      </dgm:t>
    </dgm:pt>
    <dgm:pt modelId="{0AC54FD2-8F24-42CB-8B37-06BF3B503543}" type="pres">
      <dgm:prSet presAssocID="{47CFDD4C-F3EE-418F-9F9C-578C6F19F2F1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0642B6-72C0-46E5-9D1B-11E306FF3E5D}" type="pres">
      <dgm:prSet presAssocID="{47CFDD4C-F3EE-418F-9F9C-578C6F19F2F1}" presName="tile2" presStyleLbl="node1" presStyleIdx="1" presStyleCnt="4"/>
      <dgm:spPr/>
      <dgm:t>
        <a:bodyPr/>
        <a:lstStyle/>
        <a:p>
          <a:endParaRPr lang="en-US"/>
        </a:p>
      </dgm:t>
    </dgm:pt>
    <dgm:pt modelId="{AB17ECF1-429D-4333-A837-B7EFEBC795A1}" type="pres">
      <dgm:prSet presAssocID="{47CFDD4C-F3EE-418F-9F9C-578C6F19F2F1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D6F960-945B-4B88-9519-A620FAB51B11}" type="pres">
      <dgm:prSet presAssocID="{47CFDD4C-F3EE-418F-9F9C-578C6F19F2F1}" presName="tile3" presStyleLbl="node1" presStyleIdx="2" presStyleCnt="4"/>
      <dgm:spPr/>
      <dgm:t>
        <a:bodyPr/>
        <a:lstStyle/>
        <a:p>
          <a:endParaRPr lang="en-US"/>
        </a:p>
      </dgm:t>
    </dgm:pt>
    <dgm:pt modelId="{F8F5EC5D-AA3B-4744-8551-51F74AE9F586}" type="pres">
      <dgm:prSet presAssocID="{47CFDD4C-F3EE-418F-9F9C-578C6F19F2F1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36AE51-154B-403B-AF59-94E14107B81C}" type="pres">
      <dgm:prSet presAssocID="{47CFDD4C-F3EE-418F-9F9C-578C6F19F2F1}" presName="tile4" presStyleLbl="node1" presStyleIdx="3" presStyleCnt="4"/>
      <dgm:spPr/>
      <dgm:t>
        <a:bodyPr/>
        <a:lstStyle/>
        <a:p>
          <a:endParaRPr lang="en-US"/>
        </a:p>
      </dgm:t>
    </dgm:pt>
    <dgm:pt modelId="{8680D84F-5673-4A6E-841E-5A53A66A0A82}" type="pres">
      <dgm:prSet presAssocID="{47CFDD4C-F3EE-418F-9F9C-578C6F19F2F1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BD57EC-3797-4164-8E14-0B21D6FBA2C3}" type="pres">
      <dgm:prSet presAssocID="{47CFDD4C-F3EE-418F-9F9C-578C6F19F2F1}" presName="centerTile" presStyleLbl="fgShp" presStyleIdx="0" presStyleCnt="1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194448CA-475F-418E-A8B8-7F4D1AA4934F}" srcId="{56F61318-3741-412E-BD4B-71B06D3E0601}" destId="{05282538-0ECF-4932-8A04-9948F12D01A1}" srcOrd="2" destOrd="0" parTransId="{61F668BD-4922-4797-967B-250DA1361DA7}" sibTransId="{2B0E7B68-CBE9-49F6-80B4-A7F09E9ACF5F}"/>
    <dgm:cxn modelId="{83C04F5F-D228-438D-B2AD-5995FD4F38DF}" type="presOf" srcId="{430292B3-8B67-409A-9C46-290F9A593B55}" destId="{81280309-47E0-41C9-9190-68BADF579259}" srcOrd="0" destOrd="1" presId="urn:microsoft.com/office/officeart/2005/8/layout/matrix1"/>
    <dgm:cxn modelId="{D952037F-E853-44D9-BD44-0EDDC6236FC7}" type="presOf" srcId="{81AF38E3-6360-40AE-B1BE-C38D186670A3}" destId="{3B36AE51-154B-403B-AF59-94E14107B81C}" srcOrd="0" destOrd="1" presId="urn:microsoft.com/office/officeart/2005/8/layout/matrix1"/>
    <dgm:cxn modelId="{238DBE39-7DA8-450E-B3D0-FA459693CA4D}" srcId="{82F043B0-A1B0-43C4-AB57-4021803312A2}" destId="{81AF38E3-6360-40AE-B1BE-C38D186670A3}" srcOrd="0" destOrd="0" parTransId="{2FC69BF4-B15B-43E5-86A7-FB05CB274926}" sibTransId="{A586E60C-7A1F-451C-9AF0-2648F3241F6E}"/>
    <dgm:cxn modelId="{E8316AC8-0334-4124-BFFE-46923CDE9C70}" type="presOf" srcId="{4570901F-2370-4AA2-9F41-0C4FC70A3BA3}" destId="{0AC54FD2-8F24-42CB-8B37-06BF3B503543}" srcOrd="1" destOrd="0" presId="urn:microsoft.com/office/officeart/2005/8/layout/matrix1"/>
    <dgm:cxn modelId="{A862D387-9FA1-4868-A4DA-628E4CD996C7}" srcId="{05282538-0ECF-4932-8A04-9948F12D01A1}" destId="{3106EE1A-271E-4B59-968D-9B4A70C9E2DE}" srcOrd="0" destOrd="0" parTransId="{F0A8BE23-2C0D-4200-9195-1BB8D281A40A}" sibTransId="{F4180F2D-A118-4276-931C-50BCDF422808}"/>
    <dgm:cxn modelId="{9F68BAA3-D01C-4A7D-96E8-99219678C399}" type="presOf" srcId="{4570901F-2370-4AA2-9F41-0C4FC70A3BA3}" destId="{81280309-47E0-41C9-9190-68BADF579259}" srcOrd="0" destOrd="0" presId="urn:microsoft.com/office/officeart/2005/8/layout/matrix1"/>
    <dgm:cxn modelId="{5D0AB936-3632-4015-8F34-C2EEFE4AFF43}" type="presOf" srcId="{E9ED9ECE-AC89-49C8-B689-C9C03397AF5E}" destId="{0C0642B6-72C0-46E5-9D1B-11E306FF3E5D}" srcOrd="0" destOrd="1" presId="urn:microsoft.com/office/officeart/2005/8/layout/matrix1"/>
    <dgm:cxn modelId="{D49CCE79-7E9E-4A4D-ABE9-B4776911BEA3}" type="presOf" srcId="{430292B3-8B67-409A-9C46-290F9A593B55}" destId="{0AC54FD2-8F24-42CB-8B37-06BF3B503543}" srcOrd="1" destOrd="1" presId="urn:microsoft.com/office/officeart/2005/8/layout/matrix1"/>
    <dgm:cxn modelId="{3495C02E-40A9-43AF-9CEE-239E653611E2}" srcId="{56F61318-3741-412E-BD4B-71B06D3E0601}" destId="{BFE78572-5D2C-4733-B476-B42E8C95DE81}" srcOrd="1" destOrd="0" parTransId="{7DC1EFA7-F031-4B00-B5E9-D9C1921F31C7}" sibTransId="{0AF502E1-041C-428D-936C-BE5945329165}"/>
    <dgm:cxn modelId="{58CB567A-B39D-4B59-82FC-5BEB8C76B41D}" srcId="{BFE78572-5D2C-4733-B476-B42E8C95DE81}" destId="{E9ED9ECE-AC89-49C8-B689-C9C03397AF5E}" srcOrd="0" destOrd="0" parTransId="{4E0D6578-FD26-467B-96FE-4667322782D3}" sibTransId="{8D628508-C625-48B0-886C-EBA560BBF413}"/>
    <dgm:cxn modelId="{DA2E8FB8-B0EB-4981-BD85-8144E4504138}" type="presOf" srcId="{81AF38E3-6360-40AE-B1BE-C38D186670A3}" destId="{8680D84F-5673-4A6E-841E-5A53A66A0A82}" srcOrd="1" destOrd="1" presId="urn:microsoft.com/office/officeart/2005/8/layout/matrix1"/>
    <dgm:cxn modelId="{18FAB501-8DC9-43C8-95C4-97F0639B9174}" type="presOf" srcId="{47CFDD4C-F3EE-418F-9F9C-578C6F19F2F1}" destId="{9A87CDB7-DF96-4CA6-9288-F435D3C87B38}" srcOrd="0" destOrd="0" presId="urn:microsoft.com/office/officeart/2005/8/layout/matrix1"/>
    <dgm:cxn modelId="{8BED80E0-BEA1-4B23-8B03-6309634249D1}" srcId="{56F61318-3741-412E-BD4B-71B06D3E0601}" destId="{82F043B0-A1B0-43C4-AB57-4021803312A2}" srcOrd="3" destOrd="0" parTransId="{DD3A8779-0B05-4EDC-96B5-425FD7F5A41C}" sibTransId="{DA3D1D40-BF73-4E26-B631-243F8423FDA8}"/>
    <dgm:cxn modelId="{85950446-A844-4350-921D-924C2D94DD8A}" type="presOf" srcId="{56F61318-3741-412E-BD4B-71B06D3E0601}" destId="{9DBD57EC-3797-4164-8E14-0B21D6FBA2C3}" srcOrd="0" destOrd="0" presId="urn:microsoft.com/office/officeart/2005/8/layout/matrix1"/>
    <dgm:cxn modelId="{72921BC2-D826-4C15-96C8-75C84A6A9CD0}" type="presOf" srcId="{82F043B0-A1B0-43C4-AB57-4021803312A2}" destId="{3B36AE51-154B-403B-AF59-94E14107B81C}" srcOrd="0" destOrd="0" presId="urn:microsoft.com/office/officeart/2005/8/layout/matrix1"/>
    <dgm:cxn modelId="{7A778643-D7A0-4EE2-BC46-5176243A6C0B}" type="presOf" srcId="{BFE78572-5D2C-4733-B476-B42E8C95DE81}" destId="{AB17ECF1-429D-4333-A837-B7EFEBC795A1}" srcOrd="1" destOrd="0" presId="urn:microsoft.com/office/officeart/2005/8/layout/matrix1"/>
    <dgm:cxn modelId="{D90C51CC-7E53-440D-BD50-EE727CCDD517}" type="presOf" srcId="{3106EE1A-271E-4B59-968D-9B4A70C9E2DE}" destId="{F8F5EC5D-AA3B-4744-8551-51F74AE9F586}" srcOrd="1" destOrd="1" presId="urn:microsoft.com/office/officeart/2005/8/layout/matrix1"/>
    <dgm:cxn modelId="{E1E0116E-B5A8-4052-AF51-C825431EB4DC}" type="presOf" srcId="{05282538-0ECF-4932-8A04-9948F12D01A1}" destId="{58D6F960-945B-4B88-9519-A620FAB51B11}" srcOrd="0" destOrd="0" presId="urn:microsoft.com/office/officeart/2005/8/layout/matrix1"/>
    <dgm:cxn modelId="{C81CC395-9F00-4FD7-BB54-0528D67F5F2C}" type="presOf" srcId="{BFE78572-5D2C-4733-B476-B42E8C95DE81}" destId="{0C0642B6-72C0-46E5-9D1B-11E306FF3E5D}" srcOrd="0" destOrd="0" presId="urn:microsoft.com/office/officeart/2005/8/layout/matrix1"/>
    <dgm:cxn modelId="{5AD72EF5-FE7D-4B7A-9BE2-0DF268B073E7}" type="presOf" srcId="{E9ED9ECE-AC89-49C8-B689-C9C03397AF5E}" destId="{AB17ECF1-429D-4333-A837-B7EFEBC795A1}" srcOrd="1" destOrd="1" presId="urn:microsoft.com/office/officeart/2005/8/layout/matrix1"/>
    <dgm:cxn modelId="{A609A5C3-C651-4A7F-87DE-B253DCA718BF}" type="presOf" srcId="{82F043B0-A1B0-43C4-AB57-4021803312A2}" destId="{8680D84F-5673-4A6E-841E-5A53A66A0A82}" srcOrd="1" destOrd="0" presId="urn:microsoft.com/office/officeart/2005/8/layout/matrix1"/>
    <dgm:cxn modelId="{4D2979AD-8BDC-47E2-B07F-AFA957D4E120}" srcId="{56F61318-3741-412E-BD4B-71B06D3E0601}" destId="{4570901F-2370-4AA2-9F41-0C4FC70A3BA3}" srcOrd="0" destOrd="0" parTransId="{8CD5CC60-BC85-467B-9A25-0309F98300B1}" sibTransId="{A96617B3-639E-4B05-8626-6A8F0E68EBBF}"/>
    <dgm:cxn modelId="{D1AB68F5-7DE7-48DE-A3B6-29ADA257B6D4}" type="presOf" srcId="{05282538-0ECF-4932-8A04-9948F12D01A1}" destId="{F8F5EC5D-AA3B-4744-8551-51F74AE9F586}" srcOrd="1" destOrd="0" presId="urn:microsoft.com/office/officeart/2005/8/layout/matrix1"/>
    <dgm:cxn modelId="{3B4FCE5D-4E2F-400F-90A1-EA223304D881}" srcId="{4570901F-2370-4AA2-9F41-0C4FC70A3BA3}" destId="{430292B3-8B67-409A-9C46-290F9A593B55}" srcOrd="0" destOrd="0" parTransId="{DC432953-4EAC-4908-862B-BBF4ED63C57C}" sibTransId="{61E1BD50-EABC-4E2B-B98D-325082C34283}"/>
    <dgm:cxn modelId="{FEE23B29-C65D-47BE-9A43-88795EFB7584}" srcId="{47CFDD4C-F3EE-418F-9F9C-578C6F19F2F1}" destId="{56F61318-3741-412E-BD4B-71B06D3E0601}" srcOrd="0" destOrd="0" parTransId="{7F3C7050-FA2C-4981-8643-16A7B699D80E}" sibTransId="{1848AB52-AA72-4237-8575-8AFE93A340AE}"/>
    <dgm:cxn modelId="{1F8535A5-288B-4866-BCE6-5994333FCE5C}" type="presOf" srcId="{3106EE1A-271E-4B59-968D-9B4A70C9E2DE}" destId="{58D6F960-945B-4B88-9519-A620FAB51B11}" srcOrd="0" destOrd="1" presId="urn:microsoft.com/office/officeart/2005/8/layout/matrix1"/>
    <dgm:cxn modelId="{82371DC0-9B4F-4C9A-B1B1-05ED33AA600A}" type="presParOf" srcId="{9A87CDB7-DF96-4CA6-9288-F435D3C87B38}" destId="{2133FC1A-78C2-4F18-8169-56B5C80E70C4}" srcOrd="0" destOrd="0" presId="urn:microsoft.com/office/officeart/2005/8/layout/matrix1"/>
    <dgm:cxn modelId="{78847E8E-49F9-4FF8-8689-4CB7459B004B}" type="presParOf" srcId="{2133FC1A-78C2-4F18-8169-56B5C80E70C4}" destId="{81280309-47E0-41C9-9190-68BADF579259}" srcOrd="0" destOrd="0" presId="urn:microsoft.com/office/officeart/2005/8/layout/matrix1"/>
    <dgm:cxn modelId="{39B96D46-A6DF-42BA-8021-490A95FFA337}" type="presParOf" srcId="{2133FC1A-78C2-4F18-8169-56B5C80E70C4}" destId="{0AC54FD2-8F24-42CB-8B37-06BF3B503543}" srcOrd="1" destOrd="0" presId="urn:microsoft.com/office/officeart/2005/8/layout/matrix1"/>
    <dgm:cxn modelId="{22D2777D-87E7-4BC7-A68D-DBE291B3DC72}" type="presParOf" srcId="{2133FC1A-78C2-4F18-8169-56B5C80E70C4}" destId="{0C0642B6-72C0-46E5-9D1B-11E306FF3E5D}" srcOrd="2" destOrd="0" presId="urn:microsoft.com/office/officeart/2005/8/layout/matrix1"/>
    <dgm:cxn modelId="{9B435DBE-59A0-47DE-BAD9-CE4440FAF7A7}" type="presParOf" srcId="{2133FC1A-78C2-4F18-8169-56B5C80E70C4}" destId="{AB17ECF1-429D-4333-A837-B7EFEBC795A1}" srcOrd="3" destOrd="0" presId="urn:microsoft.com/office/officeart/2005/8/layout/matrix1"/>
    <dgm:cxn modelId="{C06C95CE-F50B-4D84-B81A-0E693BDD700F}" type="presParOf" srcId="{2133FC1A-78C2-4F18-8169-56B5C80E70C4}" destId="{58D6F960-945B-4B88-9519-A620FAB51B11}" srcOrd="4" destOrd="0" presId="urn:microsoft.com/office/officeart/2005/8/layout/matrix1"/>
    <dgm:cxn modelId="{49D2356B-F929-4F9C-BC75-7C9E95A30EB3}" type="presParOf" srcId="{2133FC1A-78C2-4F18-8169-56B5C80E70C4}" destId="{F8F5EC5D-AA3B-4744-8551-51F74AE9F586}" srcOrd="5" destOrd="0" presId="urn:microsoft.com/office/officeart/2005/8/layout/matrix1"/>
    <dgm:cxn modelId="{36F28006-31BF-4910-9C9E-8955E1C3CE1A}" type="presParOf" srcId="{2133FC1A-78C2-4F18-8169-56B5C80E70C4}" destId="{3B36AE51-154B-403B-AF59-94E14107B81C}" srcOrd="6" destOrd="0" presId="urn:microsoft.com/office/officeart/2005/8/layout/matrix1"/>
    <dgm:cxn modelId="{CDF71CF6-03CC-4FC8-8A7E-51A03A2947BB}" type="presParOf" srcId="{2133FC1A-78C2-4F18-8169-56B5C80E70C4}" destId="{8680D84F-5673-4A6E-841E-5A53A66A0A82}" srcOrd="7" destOrd="0" presId="urn:microsoft.com/office/officeart/2005/8/layout/matrix1"/>
    <dgm:cxn modelId="{8432738B-EBF3-4D48-A5B0-EDB06D636465}" type="presParOf" srcId="{9A87CDB7-DF96-4CA6-9288-F435D3C87B38}" destId="{9DBD57EC-3797-4164-8E14-0B21D6FBA2C3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280309-47E0-41C9-9190-68BADF579259}">
      <dsp:nvSpPr>
        <dsp:cNvPr id="0" name=""/>
        <dsp:cNvSpPr/>
      </dsp:nvSpPr>
      <dsp:spPr>
        <a:xfrm rot="16200000">
          <a:off x="890323" y="-890323"/>
          <a:ext cx="2156354" cy="3937000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Histone modifications</a:t>
          </a:r>
          <a:endParaRPr lang="en-US" sz="27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Drop-chip or variants</a:t>
          </a:r>
          <a:endParaRPr lang="en-US" sz="2100" kern="1200" dirty="0"/>
        </a:p>
      </dsp:txBody>
      <dsp:txXfrm rot="5400000">
        <a:off x="0" y="0"/>
        <a:ext cx="3937000" cy="1617265"/>
      </dsp:txXfrm>
    </dsp:sp>
    <dsp:sp modelId="{0C0642B6-72C0-46E5-9D1B-11E306FF3E5D}">
      <dsp:nvSpPr>
        <dsp:cNvPr id="0" name=""/>
        <dsp:cNvSpPr/>
      </dsp:nvSpPr>
      <dsp:spPr>
        <a:xfrm>
          <a:off x="3937000" y="0"/>
          <a:ext cx="3937000" cy="2156354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Chromatin accessibility</a:t>
          </a:r>
          <a:endParaRPr lang="en-US" sz="27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err="1" smtClean="0"/>
            <a:t>scATAC-seq</a:t>
          </a:r>
          <a:endParaRPr lang="en-US" sz="2100" kern="1200" dirty="0"/>
        </a:p>
      </dsp:txBody>
      <dsp:txXfrm>
        <a:off x="3937000" y="0"/>
        <a:ext cx="3937000" cy="1617265"/>
      </dsp:txXfrm>
    </dsp:sp>
    <dsp:sp modelId="{58D6F960-945B-4B88-9519-A620FAB51B11}">
      <dsp:nvSpPr>
        <dsp:cNvPr id="0" name=""/>
        <dsp:cNvSpPr/>
      </dsp:nvSpPr>
      <dsp:spPr>
        <a:xfrm rot="10800000">
          <a:off x="0" y="2156354"/>
          <a:ext cx="3937000" cy="2156354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DNA methylation</a:t>
          </a:r>
          <a:endParaRPr lang="en-US" sz="27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Bisulfite treated barcoded libraries</a:t>
          </a:r>
          <a:endParaRPr lang="en-US" sz="2100" kern="1200" dirty="0"/>
        </a:p>
      </dsp:txBody>
      <dsp:txXfrm rot="10800000">
        <a:off x="0" y="2695442"/>
        <a:ext cx="3937000" cy="1617265"/>
      </dsp:txXfrm>
    </dsp:sp>
    <dsp:sp modelId="{3B36AE51-154B-403B-AF59-94E14107B81C}">
      <dsp:nvSpPr>
        <dsp:cNvPr id="0" name=""/>
        <dsp:cNvSpPr/>
      </dsp:nvSpPr>
      <dsp:spPr>
        <a:xfrm rot="5400000">
          <a:off x="4827323" y="1266031"/>
          <a:ext cx="2156354" cy="3937000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Chromatin structure</a:t>
          </a:r>
          <a:endParaRPr lang="en-US" sz="27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Single cell Hi-C</a:t>
          </a:r>
          <a:endParaRPr lang="en-US" sz="2100" kern="1200" dirty="0"/>
        </a:p>
      </dsp:txBody>
      <dsp:txXfrm rot="-5400000">
        <a:off x="3937000" y="2695442"/>
        <a:ext cx="3937000" cy="1617265"/>
      </dsp:txXfrm>
    </dsp:sp>
    <dsp:sp modelId="{9DBD57EC-3797-4164-8E14-0B21D6FBA2C3}">
      <dsp:nvSpPr>
        <dsp:cNvPr id="0" name=""/>
        <dsp:cNvSpPr/>
      </dsp:nvSpPr>
      <dsp:spPr>
        <a:xfrm>
          <a:off x="2755900" y="1617265"/>
          <a:ext cx="2362200" cy="1078177"/>
        </a:xfrm>
        <a:prstGeom prst="round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Single cell epigenetic</a:t>
          </a:r>
          <a:endParaRPr lang="en-US" sz="2700" kern="1200" dirty="0"/>
        </a:p>
      </dsp:txBody>
      <dsp:txXfrm>
        <a:off x="2808532" y="1669897"/>
        <a:ext cx="2256936" cy="9729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8.png>
</file>

<file path=ppt/media/image29.jpeg>
</file>

<file path=ppt/media/image3.jpe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AE9EF9-FC59-4964-9CEF-91864F6AE84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CC5E98-D7CA-460D-B9DC-754042511C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252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https://forms.gle/cZ8YoNTa9dJQgzGFA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CC5E98-D7CA-460D-B9DC-754042511C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171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Cut between</a:t>
            </a:r>
            <a:r>
              <a:rPr lang="en-US" baseline="0" dirty="0" smtClean="0"/>
              <a:t> histones with </a:t>
            </a:r>
            <a:r>
              <a:rPr lang="en-US" baseline="0" dirty="0" err="1" smtClean="0"/>
              <a:t>Mnase</a:t>
            </a:r>
            <a:r>
              <a:rPr lang="en-US" baseline="0" dirty="0" smtClean="0"/>
              <a:t>, ligate unique </a:t>
            </a:r>
            <a:r>
              <a:rPr lang="en-US" baseline="0" dirty="0" err="1" smtClean="0"/>
              <a:t>oligos</a:t>
            </a:r>
            <a:r>
              <a:rPr lang="en-US" baseline="0" dirty="0" smtClean="0"/>
              <a:t>, break droplets and CHIP histone modifications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CC5E98-D7CA-460D-B9DC-754042511C9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21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Tn5 </a:t>
            </a:r>
            <a:r>
              <a:rPr lang="nl-B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transposase</a:t>
            </a:r>
            <a:r>
              <a:rPr lang="nl-B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cleaves</a:t>
            </a:r>
            <a:r>
              <a:rPr lang="nl-B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nl-B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incorporates</a:t>
            </a:r>
            <a:r>
              <a:rPr lang="nl-B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unique</a:t>
            </a:r>
            <a:r>
              <a:rPr lang="nl-B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barcodes</a:t>
            </a:r>
            <a:r>
              <a:rPr lang="nl-BE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open </a:t>
            </a:r>
            <a:r>
              <a:rPr lang="nl-BE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chromatin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CC5E98-D7CA-460D-B9DC-754042511C9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930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CC5E98-D7CA-460D-B9DC-754042511C9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41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Hi-C: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Chromatin crosslinking, restriction enzyme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BglII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DpnII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digestion, biotin fill-in and ligation were performed in nuclei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CC5E98-D7CA-460D-B9DC-754042511C9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8644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Paired-</a:t>
            </a:r>
            <a:r>
              <a:rPr lang="en-US" dirty="0" err="1" smtClean="0"/>
              <a:t>seq</a:t>
            </a:r>
            <a:r>
              <a:rPr lang="en-US" dirty="0" smtClean="0"/>
              <a:t> and Snare-</a:t>
            </a:r>
            <a:r>
              <a:rPr lang="en-US" dirty="0" err="1" smtClean="0"/>
              <a:t>seq</a:t>
            </a:r>
            <a:r>
              <a:rPr lang="en-US" dirty="0" smtClean="0"/>
              <a:t>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atac-seq</a:t>
            </a:r>
            <a:r>
              <a:rPr lang="en-US" baseline="0" dirty="0" smtClean="0"/>
              <a:t> and capture of mRNA through splint oligo’s or ligation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CC5E98-D7CA-460D-B9DC-754042511C9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08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2" descr="Image result for kuleuven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5406" y="110972"/>
            <a:ext cx="908016" cy="32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Image result for uzleuven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5406" y="613682"/>
            <a:ext cx="908016" cy="293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396682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69200" y="6372225"/>
            <a:ext cx="2743200" cy="365125"/>
          </a:xfrm>
          <a:prstGeom prst="rect">
            <a:avLst/>
          </a:prstGeom>
        </p:spPr>
        <p:txBody>
          <a:bodyPr/>
          <a:lstStyle/>
          <a:p>
            <a:fld id="{E826295A-6A57-4841-92AC-C0D34287025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80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69200" y="6372225"/>
            <a:ext cx="2743200" cy="365125"/>
          </a:xfrm>
          <a:prstGeom prst="rect">
            <a:avLst/>
          </a:prstGeom>
        </p:spPr>
        <p:txBody>
          <a:bodyPr/>
          <a:lstStyle/>
          <a:p>
            <a:fld id="{E826295A-6A57-4841-92AC-C0D34287025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83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67719"/>
            <a:ext cx="12192000" cy="5902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E826295A-6A57-4841-92AC-C0D342870256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267718"/>
            <a:ext cx="1854200" cy="59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2514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69200" y="6372225"/>
            <a:ext cx="2743200" cy="365125"/>
          </a:xfrm>
          <a:prstGeom prst="rect">
            <a:avLst/>
          </a:prstGeom>
        </p:spPr>
        <p:txBody>
          <a:bodyPr/>
          <a:lstStyle/>
          <a:p>
            <a:fld id="{E826295A-6A57-4841-92AC-C0D34287025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0557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9287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6796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360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569200" y="6372225"/>
            <a:ext cx="2743200" cy="365125"/>
          </a:xfrm>
          <a:prstGeom prst="rect">
            <a:avLst/>
          </a:prstGeom>
        </p:spPr>
        <p:txBody>
          <a:bodyPr/>
          <a:lstStyle/>
          <a:p>
            <a:fld id="{E826295A-6A57-4841-92AC-C0D34287025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955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569200" y="6372225"/>
            <a:ext cx="2743200" cy="365125"/>
          </a:xfrm>
          <a:prstGeom prst="rect">
            <a:avLst/>
          </a:prstGeom>
        </p:spPr>
        <p:txBody>
          <a:bodyPr/>
          <a:lstStyle/>
          <a:p>
            <a:fld id="{E826295A-6A57-4841-92AC-C0D34287025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30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569200" y="6372225"/>
            <a:ext cx="2743200" cy="365125"/>
          </a:xfrm>
          <a:prstGeom prst="rect">
            <a:avLst/>
          </a:prstGeom>
        </p:spPr>
        <p:txBody>
          <a:bodyPr/>
          <a:lstStyle/>
          <a:p>
            <a:fld id="{E826295A-6A57-4841-92AC-C0D34287025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098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267719"/>
            <a:ext cx="12192000" cy="590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80B3A-6338-4840-B8BC-F19AA2925AC7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507A8CA3-31D9-4B8D-B1D0-FA59E8BADF0B}" type="slidenum">
              <a:rPr lang="en-US" smtClean="0"/>
              <a:pPr algn="r"/>
              <a:t>‹nr.›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267718"/>
            <a:ext cx="1854200" cy="590281"/>
          </a:xfrm>
          <a:prstGeom prst="rect">
            <a:avLst/>
          </a:prstGeom>
        </p:spPr>
      </p:pic>
      <p:pic>
        <p:nvPicPr>
          <p:cNvPr id="11" name="Picture 2" descr="Image result for kuleuven logo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5406" y="110972"/>
            <a:ext cx="908016" cy="32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Image result for uzleuven logo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5406" y="613682"/>
            <a:ext cx="908016" cy="293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6626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Single cell sequencing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short overview of the possibilities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919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RNAseq</a:t>
            </a:r>
            <a:r>
              <a:rPr lang="en-US" dirty="0" smtClean="0"/>
              <a:t>: Bulk versus single cell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1900" y="1825625"/>
            <a:ext cx="104682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96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method to choose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472083" y="1953578"/>
            <a:ext cx="1812271" cy="4108474"/>
            <a:chOff x="1576388" y="2749526"/>
            <a:chExt cx="736972" cy="2071711"/>
          </a:xfrm>
        </p:grpSpPr>
        <p:pic>
          <p:nvPicPr>
            <p:cNvPr id="9220" name="Picture 4" descr="https://ars.els-cdn.com/content/image/1-s2.0-S1097276517300497-gr2_lrg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1069"/>
            <a:stretch/>
          </p:blipFill>
          <p:spPr bwMode="auto">
            <a:xfrm>
              <a:off x="1576388" y="2749526"/>
              <a:ext cx="269082" cy="20717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https://ars.els-cdn.com/content/image/1-s2.0-S1097276517300497-gr2_lrg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811"/>
            <a:stretch/>
          </p:blipFill>
          <p:spPr bwMode="auto">
            <a:xfrm>
              <a:off x="1855694" y="2749526"/>
              <a:ext cx="457666" cy="20717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/>
          <p:cNvGrpSpPr/>
          <p:nvPr/>
        </p:nvGrpSpPr>
        <p:grpSpPr>
          <a:xfrm>
            <a:off x="2087879" y="1678178"/>
            <a:ext cx="3581089" cy="4383874"/>
            <a:chOff x="318558" y="1783844"/>
            <a:chExt cx="2575104" cy="35950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8558" y="1783844"/>
              <a:ext cx="2575104" cy="149723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8558" y="3190092"/>
              <a:ext cx="2575104" cy="2188839"/>
            </a:xfrm>
            <a:prstGeom prst="rect">
              <a:avLst/>
            </a:prstGeom>
          </p:spPr>
        </p:pic>
      </p:grpSp>
      <p:sp>
        <p:nvSpPr>
          <p:cNvPr id="3" name="Tekstvak 2"/>
          <p:cNvSpPr txBox="1"/>
          <p:nvPr/>
        </p:nvSpPr>
        <p:spPr>
          <a:xfrm>
            <a:off x="2666641" y="1230622"/>
            <a:ext cx="1882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dirty="0" smtClean="0"/>
              <a:t>10x </a:t>
            </a:r>
            <a:r>
              <a:rPr lang="nl-BE" sz="2400" dirty="0" err="1" smtClean="0"/>
              <a:t>genomics</a:t>
            </a:r>
            <a:endParaRPr lang="nl-BE" sz="2400" dirty="0"/>
          </a:p>
        </p:txBody>
      </p:sp>
      <p:sp>
        <p:nvSpPr>
          <p:cNvPr id="11" name="Tekstvak 10"/>
          <p:cNvSpPr txBox="1"/>
          <p:nvPr/>
        </p:nvSpPr>
        <p:spPr>
          <a:xfrm>
            <a:off x="7914107" y="1230622"/>
            <a:ext cx="17670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dirty="0" smtClean="0"/>
              <a:t>SMART-seq2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137897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choices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8304566"/>
              </p:ext>
            </p:extLst>
          </p:nvPr>
        </p:nvGraphicFramePr>
        <p:xfrm>
          <a:off x="838200" y="1825625"/>
          <a:ext cx="10515600" cy="33978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4004711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28506810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738186633"/>
                    </a:ext>
                  </a:extLst>
                </a:gridCol>
              </a:tblGrid>
              <a:tr h="585842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10x Genomics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SMART-seq2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7106936"/>
                  </a:ext>
                </a:extLst>
              </a:tr>
              <a:tr h="585842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Collection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Microfluidics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FACS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189368"/>
                  </a:ext>
                </a:extLst>
              </a:tr>
              <a:tr h="585842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Number of cells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500-10000 per run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96-384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2188556"/>
                  </a:ext>
                </a:extLst>
              </a:tr>
              <a:tr h="585842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transcripts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3’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Full transcript</a:t>
                      </a:r>
                      <a:r>
                        <a:rPr lang="en-US" sz="2400" baseline="0" dirty="0" smtClean="0"/>
                        <a:t> coverage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763651"/>
                  </a:ext>
                </a:extLst>
              </a:tr>
              <a:tr h="1054516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Type</a:t>
                      </a:r>
                      <a:r>
                        <a:rPr lang="en-US" sz="2400" baseline="0" dirty="0" smtClean="0"/>
                        <a:t> of questions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Cell population dynamics</a:t>
                      </a:r>
                    </a:p>
                    <a:p>
                      <a:r>
                        <a:rPr lang="en-US" sz="2400" dirty="0" smtClean="0"/>
                        <a:t>Molecular</a:t>
                      </a:r>
                      <a:r>
                        <a:rPr lang="en-US" sz="2400" baseline="0" dirty="0" smtClean="0"/>
                        <a:t> overview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Deep molecular insight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2496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380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Smart-seq2 vs 10x Genomics 3’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29600" y="1856509"/>
            <a:ext cx="3554506" cy="35702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964" y="2455165"/>
            <a:ext cx="4384895" cy="23729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9179" y="1945342"/>
            <a:ext cx="3258652" cy="29595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466730" y="6400800"/>
            <a:ext cx="2554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Wang et al., </a:t>
            </a:r>
            <a:r>
              <a:rPr lang="en-US" dirty="0" err="1" smtClean="0"/>
              <a:t>BioRxiv</a:t>
            </a:r>
            <a:r>
              <a:rPr lang="en-US" dirty="0" smtClean="0"/>
              <a:t>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8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940" y="325937"/>
            <a:ext cx="7900282" cy="1325563"/>
          </a:xfrm>
        </p:spPr>
        <p:txBody>
          <a:bodyPr/>
          <a:lstStyle/>
          <a:p>
            <a:r>
              <a:rPr lang="en-US" dirty="0" smtClean="0"/>
              <a:t>Combined </a:t>
            </a:r>
            <a:r>
              <a:rPr lang="en-US" dirty="0" err="1" smtClean="0"/>
              <a:t>RNAseq</a:t>
            </a:r>
            <a:r>
              <a:rPr lang="en-US" dirty="0" smtClean="0"/>
              <a:t> and 10x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783" y="1694476"/>
            <a:ext cx="6536566" cy="452344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Combine </a:t>
            </a:r>
            <a:r>
              <a:rPr lang="en-US" dirty="0" err="1" smtClean="0"/>
              <a:t>Lexogen</a:t>
            </a:r>
            <a:r>
              <a:rPr lang="en-US" dirty="0" smtClean="0"/>
              <a:t> </a:t>
            </a:r>
            <a:r>
              <a:rPr lang="en-US" dirty="0" err="1" smtClean="0"/>
              <a:t>Quantseq</a:t>
            </a:r>
            <a:r>
              <a:rPr lang="en-US" dirty="0" smtClean="0"/>
              <a:t> on a population of samples</a:t>
            </a:r>
          </a:p>
          <a:p>
            <a:r>
              <a:rPr lang="en-US" dirty="0" smtClean="0"/>
              <a:t>Followed by 10x Genomics single nuclei transcription analysis</a:t>
            </a:r>
          </a:p>
          <a:p>
            <a:r>
              <a:rPr lang="en-US" dirty="0" smtClean="0"/>
              <a:t>Benefits:</a:t>
            </a:r>
          </a:p>
          <a:p>
            <a:pPr lvl="1"/>
            <a:r>
              <a:rPr lang="en-US" dirty="0"/>
              <a:t>QC of RNA quality of cells</a:t>
            </a:r>
          </a:p>
          <a:p>
            <a:pPr lvl="1"/>
            <a:r>
              <a:rPr lang="en-US" dirty="0" smtClean="0"/>
              <a:t>Identify variation in a population of samples (if you can get enough)</a:t>
            </a:r>
          </a:p>
          <a:p>
            <a:pPr lvl="1"/>
            <a:r>
              <a:rPr lang="en-US" dirty="0" smtClean="0"/>
              <a:t>Pick representative sample for single cell analysis</a:t>
            </a:r>
          </a:p>
          <a:p>
            <a:pPr lvl="1"/>
            <a:r>
              <a:rPr lang="en-US" dirty="0" smtClean="0"/>
              <a:t>Inform on number of cells and sequencing depth of 10x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874" y="1830666"/>
            <a:ext cx="5183886" cy="410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615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epigenetics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23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23"/>
          <p:cNvSpPr/>
          <p:nvPr/>
        </p:nvSpPr>
        <p:spPr>
          <a:xfrm>
            <a:off x="1951317" y="1547719"/>
            <a:ext cx="3937001" cy="2156354"/>
          </a:xfrm>
          <a:custGeom>
            <a:avLst/>
            <a:gdLst>
              <a:gd name="connsiteX0" fmla="*/ 0 w 2156354"/>
              <a:gd name="connsiteY0" fmla="*/ 0 h 3937000"/>
              <a:gd name="connsiteX1" fmla="*/ 1796954 w 2156354"/>
              <a:gd name="connsiteY1" fmla="*/ 0 h 3937000"/>
              <a:gd name="connsiteX2" fmla="*/ 2156354 w 2156354"/>
              <a:gd name="connsiteY2" fmla="*/ 359400 h 3937000"/>
              <a:gd name="connsiteX3" fmla="*/ 2156354 w 2156354"/>
              <a:gd name="connsiteY3" fmla="*/ 3937000 h 3937000"/>
              <a:gd name="connsiteX4" fmla="*/ 0 w 2156354"/>
              <a:gd name="connsiteY4" fmla="*/ 3937000 h 3937000"/>
              <a:gd name="connsiteX5" fmla="*/ 0 w 2156354"/>
              <a:gd name="connsiteY5" fmla="*/ 0 h 393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6354" h="3937000">
                <a:moveTo>
                  <a:pt x="0" y="3936999"/>
                </a:moveTo>
                <a:lnTo>
                  <a:pt x="0" y="656181"/>
                </a:lnTo>
                <a:cubicBezTo>
                  <a:pt x="0" y="293783"/>
                  <a:pt x="88132" y="1"/>
                  <a:pt x="196849" y="1"/>
                </a:cubicBezTo>
                <a:lnTo>
                  <a:pt x="2156354" y="1"/>
                </a:lnTo>
                <a:lnTo>
                  <a:pt x="2156354" y="3936999"/>
                </a:lnTo>
                <a:lnTo>
                  <a:pt x="0" y="3936999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2024" tIns="192023" rIns="192024" bIns="731113" numCol="1" spcCol="1270" anchor="t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00" kern="1200" dirty="0" smtClean="0"/>
              <a:t>Histone modifications</a:t>
            </a:r>
            <a:endParaRPr lang="en-US" sz="2700" kern="1200" dirty="0"/>
          </a:p>
          <a:p>
            <a:pPr marL="228600" lvl="1" indent="-228600" algn="l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sz="2100" kern="1200" dirty="0" smtClean="0"/>
              <a:t>Drop-chip or variants</a:t>
            </a:r>
            <a:endParaRPr lang="en-US" sz="2100" kern="1200" dirty="0"/>
          </a:p>
        </p:txBody>
      </p:sp>
      <p:sp>
        <p:nvSpPr>
          <p:cNvPr id="28" name="Freeform 27"/>
          <p:cNvSpPr/>
          <p:nvPr/>
        </p:nvSpPr>
        <p:spPr>
          <a:xfrm>
            <a:off x="4707218" y="3164984"/>
            <a:ext cx="2362200" cy="1078177"/>
          </a:xfrm>
          <a:custGeom>
            <a:avLst/>
            <a:gdLst>
              <a:gd name="connsiteX0" fmla="*/ 0 w 2362200"/>
              <a:gd name="connsiteY0" fmla="*/ 179700 h 1078177"/>
              <a:gd name="connsiteX1" fmla="*/ 179700 w 2362200"/>
              <a:gd name="connsiteY1" fmla="*/ 0 h 1078177"/>
              <a:gd name="connsiteX2" fmla="*/ 2182500 w 2362200"/>
              <a:gd name="connsiteY2" fmla="*/ 0 h 1078177"/>
              <a:gd name="connsiteX3" fmla="*/ 2362200 w 2362200"/>
              <a:gd name="connsiteY3" fmla="*/ 179700 h 1078177"/>
              <a:gd name="connsiteX4" fmla="*/ 2362200 w 2362200"/>
              <a:gd name="connsiteY4" fmla="*/ 898477 h 1078177"/>
              <a:gd name="connsiteX5" fmla="*/ 2182500 w 2362200"/>
              <a:gd name="connsiteY5" fmla="*/ 1078177 h 1078177"/>
              <a:gd name="connsiteX6" fmla="*/ 179700 w 2362200"/>
              <a:gd name="connsiteY6" fmla="*/ 1078177 h 1078177"/>
              <a:gd name="connsiteX7" fmla="*/ 0 w 2362200"/>
              <a:gd name="connsiteY7" fmla="*/ 898477 h 1078177"/>
              <a:gd name="connsiteX8" fmla="*/ 0 w 2362200"/>
              <a:gd name="connsiteY8" fmla="*/ 179700 h 1078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62200" h="1078177">
                <a:moveTo>
                  <a:pt x="0" y="179700"/>
                </a:moveTo>
                <a:cubicBezTo>
                  <a:pt x="0" y="80454"/>
                  <a:pt x="80454" y="0"/>
                  <a:pt x="179700" y="0"/>
                </a:cubicBezTo>
                <a:lnTo>
                  <a:pt x="2182500" y="0"/>
                </a:lnTo>
                <a:cubicBezTo>
                  <a:pt x="2281746" y="0"/>
                  <a:pt x="2362200" y="80454"/>
                  <a:pt x="2362200" y="179700"/>
                </a:cubicBezTo>
                <a:lnTo>
                  <a:pt x="2362200" y="898477"/>
                </a:lnTo>
                <a:cubicBezTo>
                  <a:pt x="2362200" y="997723"/>
                  <a:pt x="2281746" y="1078177"/>
                  <a:pt x="2182500" y="1078177"/>
                </a:cubicBezTo>
                <a:lnTo>
                  <a:pt x="179700" y="1078177"/>
                </a:lnTo>
                <a:cubicBezTo>
                  <a:pt x="80454" y="1078177"/>
                  <a:pt x="0" y="997723"/>
                  <a:pt x="0" y="898477"/>
                </a:cubicBezTo>
                <a:lnTo>
                  <a:pt x="0" y="17970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5502" tIns="155502" rIns="155502" bIns="155502" numCol="1" spcCol="1270" anchor="ctr" anchorCtr="0">
            <a:noAutofit/>
          </a:bodyPr>
          <a:lstStyle/>
          <a:p>
            <a:pPr lvl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00" kern="1200" dirty="0" smtClean="0"/>
              <a:t>Single cell epigenetic</a:t>
            </a:r>
            <a:endParaRPr lang="en-US" sz="2700" kern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cell epigenetics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/>
          <a:srcRect l="1934" t="-329" r="7094" b="63803"/>
          <a:stretch/>
        </p:blipFill>
        <p:spPr>
          <a:xfrm>
            <a:off x="1951317" y="3164984"/>
            <a:ext cx="9402483" cy="289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707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951317" y="1547719"/>
            <a:ext cx="3937001" cy="2156354"/>
          </a:xfrm>
          <a:custGeom>
            <a:avLst/>
            <a:gdLst>
              <a:gd name="connsiteX0" fmla="*/ 0 w 2156354"/>
              <a:gd name="connsiteY0" fmla="*/ 0 h 3937000"/>
              <a:gd name="connsiteX1" fmla="*/ 1796954 w 2156354"/>
              <a:gd name="connsiteY1" fmla="*/ 0 h 3937000"/>
              <a:gd name="connsiteX2" fmla="*/ 2156354 w 2156354"/>
              <a:gd name="connsiteY2" fmla="*/ 359400 h 3937000"/>
              <a:gd name="connsiteX3" fmla="*/ 2156354 w 2156354"/>
              <a:gd name="connsiteY3" fmla="*/ 3937000 h 3937000"/>
              <a:gd name="connsiteX4" fmla="*/ 0 w 2156354"/>
              <a:gd name="connsiteY4" fmla="*/ 3937000 h 3937000"/>
              <a:gd name="connsiteX5" fmla="*/ 0 w 2156354"/>
              <a:gd name="connsiteY5" fmla="*/ 0 h 393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6354" h="3937000">
                <a:moveTo>
                  <a:pt x="0" y="3936999"/>
                </a:moveTo>
                <a:lnTo>
                  <a:pt x="0" y="656181"/>
                </a:lnTo>
                <a:cubicBezTo>
                  <a:pt x="0" y="293783"/>
                  <a:pt x="88132" y="1"/>
                  <a:pt x="196849" y="1"/>
                </a:cubicBezTo>
                <a:lnTo>
                  <a:pt x="2156354" y="1"/>
                </a:lnTo>
                <a:lnTo>
                  <a:pt x="2156354" y="3936999"/>
                </a:lnTo>
                <a:lnTo>
                  <a:pt x="0" y="3936999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2024" tIns="192023" rIns="192024" bIns="731113" numCol="1" spcCol="1270" anchor="t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00" kern="1200" dirty="0" smtClean="0"/>
              <a:t>Histone modifications</a:t>
            </a:r>
            <a:endParaRPr lang="en-US" sz="2700" kern="1200" dirty="0"/>
          </a:p>
          <a:p>
            <a:pPr marL="228600" lvl="1" indent="-228600" algn="l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sz="2100" kern="1200" dirty="0" smtClean="0"/>
              <a:t>Drop-chip or variants</a:t>
            </a:r>
            <a:endParaRPr lang="en-US" sz="2100" kern="1200" dirty="0"/>
          </a:p>
        </p:txBody>
      </p:sp>
      <p:sp>
        <p:nvSpPr>
          <p:cNvPr id="5" name="Freeform 4"/>
          <p:cNvSpPr/>
          <p:nvPr/>
        </p:nvSpPr>
        <p:spPr>
          <a:xfrm>
            <a:off x="5888318" y="1547719"/>
            <a:ext cx="3937000" cy="2156354"/>
          </a:xfrm>
          <a:custGeom>
            <a:avLst/>
            <a:gdLst>
              <a:gd name="connsiteX0" fmla="*/ 0 w 3937000"/>
              <a:gd name="connsiteY0" fmla="*/ 0 h 2156354"/>
              <a:gd name="connsiteX1" fmla="*/ 3577600 w 3937000"/>
              <a:gd name="connsiteY1" fmla="*/ 0 h 2156354"/>
              <a:gd name="connsiteX2" fmla="*/ 3937000 w 3937000"/>
              <a:gd name="connsiteY2" fmla="*/ 359400 h 2156354"/>
              <a:gd name="connsiteX3" fmla="*/ 3937000 w 3937000"/>
              <a:gd name="connsiteY3" fmla="*/ 2156354 h 2156354"/>
              <a:gd name="connsiteX4" fmla="*/ 0 w 3937000"/>
              <a:gd name="connsiteY4" fmla="*/ 2156354 h 2156354"/>
              <a:gd name="connsiteX5" fmla="*/ 0 w 3937000"/>
              <a:gd name="connsiteY5" fmla="*/ 0 h 2156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7000" h="2156354">
                <a:moveTo>
                  <a:pt x="0" y="0"/>
                </a:moveTo>
                <a:lnTo>
                  <a:pt x="3577600" y="0"/>
                </a:lnTo>
                <a:cubicBezTo>
                  <a:pt x="3776091" y="0"/>
                  <a:pt x="3937000" y="160909"/>
                  <a:pt x="3937000" y="359400"/>
                </a:cubicBezTo>
                <a:lnTo>
                  <a:pt x="3937000" y="2156354"/>
                </a:lnTo>
                <a:lnTo>
                  <a:pt x="0" y="215635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2024" tIns="192024" rIns="192024" bIns="731113" numCol="1" spcCol="1270" anchor="t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00" kern="1200" dirty="0" smtClean="0"/>
              <a:t>Chromatin accessibility</a:t>
            </a:r>
            <a:endParaRPr lang="en-US" sz="2700" kern="1200" dirty="0"/>
          </a:p>
          <a:p>
            <a:pPr marL="228600" lvl="1" indent="-228600" algn="l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sz="2100" kern="1200" dirty="0" err="1" smtClean="0"/>
              <a:t>scATAC-seq</a:t>
            </a:r>
            <a:endParaRPr lang="en-US" sz="2100" kern="1200" dirty="0"/>
          </a:p>
        </p:txBody>
      </p:sp>
      <p:sp>
        <p:nvSpPr>
          <p:cNvPr id="8" name="Freeform 7"/>
          <p:cNvSpPr/>
          <p:nvPr/>
        </p:nvSpPr>
        <p:spPr>
          <a:xfrm>
            <a:off x="4707218" y="3164984"/>
            <a:ext cx="2362200" cy="1078177"/>
          </a:xfrm>
          <a:custGeom>
            <a:avLst/>
            <a:gdLst>
              <a:gd name="connsiteX0" fmla="*/ 0 w 2362200"/>
              <a:gd name="connsiteY0" fmla="*/ 179700 h 1078177"/>
              <a:gd name="connsiteX1" fmla="*/ 179700 w 2362200"/>
              <a:gd name="connsiteY1" fmla="*/ 0 h 1078177"/>
              <a:gd name="connsiteX2" fmla="*/ 2182500 w 2362200"/>
              <a:gd name="connsiteY2" fmla="*/ 0 h 1078177"/>
              <a:gd name="connsiteX3" fmla="*/ 2362200 w 2362200"/>
              <a:gd name="connsiteY3" fmla="*/ 179700 h 1078177"/>
              <a:gd name="connsiteX4" fmla="*/ 2362200 w 2362200"/>
              <a:gd name="connsiteY4" fmla="*/ 898477 h 1078177"/>
              <a:gd name="connsiteX5" fmla="*/ 2182500 w 2362200"/>
              <a:gd name="connsiteY5" fmla="*/ 1078177 h 1078177"/>
              <a:gd name="connsiteX6" fmla="*/ 179700 w 2362200"/>
              <a:gd name="connsiteY6" fmla="*/ 1078177 h 1078177"/>
              <a:gd name="connsiteX7" fmla="*/ 0 w 2362200"/>
              <a:gd name="connsiteY7" fmla="*/ 898477 h 1078177"/>
              <a:gd name="connsiteX8" fmla="*/ 0 w 2362200"/>
              <a:gd name="connsiteY8" fmla="*/ 179700 h 1078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62200" h="1078177">
                <a:moveTo>
                  <a:pt x="0" y="179700"/>
                </a:moveTo>
                <a:cubicBezTo>
                  <a:pt x="0" y="80454"/>
                  <a:pt x="80454" y="0"/>
                  <a:pt x="179700" y="0"/>
                </a:cubicBezTo>
                <a:lnTo>
                  <a:pt x="2182500" y="0"/>
                </a:lnTo>
                <a:cubicBezTo>
                  <a:pt x="2281746" y="0"/>
                  <a:pt x="2362200" y="80454"/>
                  <a:pt x="2362200" y="179700"/>
                </a:cubicBezTo>
                <a:lnTo>
                  <a:pt x="2362200" y="898477"/>
                </a:lnTo>
                <a:cubicBezTo>
                  <a:pt x="2362200" y="997723"/>
                  <a:pt x="2281746" y="1078177"/>
                  <a:pt x="2182500" y="1078177"/>
                </a:cubicBezTo>
                <a:lnTo>
                  <a:pt x="179700" y="1078177"/>
                </a:lnTo>
                <a:cubicBezTo>
                  <a:pt x="80454" y="1078177"/>
                  <a:pt x="0" y="997723"/>
                  <a:pt x="0" y="898477"/>
                </a:cubicBezTo>
                <a:lnTo>
                  <a:pt x="0" y="17970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5502" tIns="155502" rIns="155502" bIns="155502" numCol="1" spcCol="1270" anchor="ctr" anchorCtr="0">
            <a:noAutofit/>
          </a:bodyPr>
          <a:lstStyle/>
          <a:p>
            <a:pPr lvl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00" kern="1200" dirty="0" smtClean="0"/>
              <a:t>Single cell epigenetic</a:t>
            </a:r>
            <a:endParaRPr lang="en-US" sz="2700" kern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cell epigenetics</a:t>
            </a:r>
            <a:endParaRPr lang="en-US" dirty="0"/>
          </a:p>
        </p:txBody>
      </p:sp>
      <p:pic>
        <p:nvPicPr>
          <p:cNvPr id="3074" name="Picture 2" descr="Fig. 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5" r="44616" b="64209"/>
          <a:stretch/>
        </p:blipFill>
        <p:spPr bwMode="auto">
          <a:xfrm>
            <a:off x="2332639" y="2873282"/>
            <a:ext cx="6608161" cy="3214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01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951317" y="1547719"/>
            <a:ext cx="3937001" cy="2156354"/>
          </a:xfrm>
          <a:custGeom>
            <a:avLst/>
            <a:gdLst>
              <a:gd name="connsiteX0" fmla="*/ 0 w 2156354"/>
              <a:gd name="connsiteY0" fmla="*/ 0 h 3937000"/>
              <a:gd name="connsiteX1" fmla="*/ 1796954 w 2156354"/>
              <a:gd name="connsiteY1" fmla="*/ 0 h 3937000"/>
              <a:gd name="connsiteX2" fmla="*/ 2156354 w 2156354"/>
              <a:gd name="connsiteY2" fmla="*/ 359400 h 3937000"/>
              <a:gd name="connsiteX3" fmla="*/ 2156354 w 2156354"/>
              <a:gd name="connsiteY3" fmla="*/ 3937000 h 3937000"/>
              <a:gd name="connsiteX4" fmla="*/ 0 w 2156354"/>
              <a:gd name="connsiteY4" fmla="*/ 3937000 h 3937000"/>
              <a:gd name="connsiteX5" fmla="*/ 0 w 2156354"/>
              <a:gd name="connsiteY5" fmla="*/ 0 h 393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6354" h="3937000">
                <a:moveTo>
                  <a:pt x="0" y="3936999"/>
                </a:moveTo>
                <a:lnTo>
                  <a:pt x="0" y="656181"/>
                </a:lnTo>
                <a:cubicBezTo>
                  <a:pt x="0" y="293783"/>
                  <a:pt x="88132" y="1"/>
                  <a:pt x="196849" y="1"/>
                </a:cubicBezTo>
                <a:lnTo>
                  <a:pt x="2156354" y="1"/>
                </a:lnTo>
                <a:lnTo>
                  <a:pt x="2156354" y="3936999"/>
                </a:lnTo>
                <a:lnTo>
                  <a:pt x="0" y="3936999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2024" tIns="192023" rIns="192024" bIns="731113" numCol="1" spcCol="1270" anchor="t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00" kern="1200" dirty="0" smtClean="0"/>
              <a:t>Histone modifications</a:t>
            </a:r>
            <a:endParaRPr lang="en-US" sz="2700" kern="1200" dirty="0"/>
          </a:p>
          <a:p>
            <a:pPr marL="228600" lvl="1" indent="-228600" algn="l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sz="2100" kern="1200" dirty="0" smtClean="0"/>
              <a:t>Drop-chip or variants</a:t>
            </a:r>
            <a:endParaRPr lang="en-US" sz="2100" kern="1200" dirty="0"/>
          </a:p>
        </p:txBody>
      </p:sp>
      <p:sp>
        <p:nvSpPr>
          <p:cNvPr id="5" name="Freeform 4"/>
          <p:cNvSpPr/>
          <p:nvPr/>
        </p:nvSpPr>
        <p:spPr>
          <a:xfrm>
            <a:off x="5888318" y="1547719"/>
            <a:ext cx="3937000" cy="2156354"/>
          </a:xfrm>
          <a:custGeom>
            <a:avLst/>
            <a:gdLst>
              <a:gd name="connsiteX0" fmla="*/ 0 w 3937000"/>
              <a:gd name="connsiteY0" fmla="*/ 0 h 2156354"/>
              <a:gd name="connsiteX1" fmla="*/ 3577600 w 3937000"/>
              <a:gd name="connsiteY1" fmla="*/ 0 h 2156354"/>
              <a:gd name="connsiteX2" fmla="*/ 3937000 w 3937000"/>
              <a:gd name="connsiteY2" fmla="*/ 359400 h 2156354"/>
              <a:gd name="connsiteX3" fmla="*/ 3937000 w 3937000"/>
              <a:gd name="connsiteY3" fmla="*/ 2156354 h 2156354"/>
              <a:gd name="connsiteX4" fmla="*/ 0 w 3937000"/>
              <a:gd name="connsiteY4" fmla="*/ 2156354 h 2156354"/>
              <a:gd name="connsiteX5" fmla="*/ 0 w 3937000"/>
              <a:gd name="connsiteY5" fmla="*/ 0 h 2156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7000" h="2156354">
                <a:moveTo>
                  <a:pt x="0" y="0"/>
                </a:moveTo>
                <a:lnTo>
                  <a:pt x="3577600" y="0"/>
                </a:lnTo>
                <a:cubicBezTo>
                  <a:pt x="3776091" y="0"/>
                  <a:pt x="3937000" y="160909"/>
                  <a:pt x="3937000" y="359400"/>
                </a:cubicBezTo>
                <a:lnTo>
                  <a:pt x="3937000" y="2156354"/>
                </a:lnTo>
                <a:lnTo>
                  <a:pt x="0" y="215635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2024" tIns="192024" rIns="192024" bIns="731113" numCol="1" spcCol="1270" anchor="t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00" kern="1200" dirty="0" smtClean="0"/>
              <a:t>Chromatin accessibility</a:t>
            </a:r>
            <a:endParaRPr lang="en-US" sz="2700" kern="1200" dirty="0"/>
          </a:p>
          <a:p>
            <a:pPr marL="228600" lvl="1" indent="-228600" algn="l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sz="2100" kern="1200" dirty="0" err="1" smtClean="0"/>
              <a:t>scATAC-seq</a:t>
            </a:r>
            <a:endParaRPr lang="en-US" sz="2100" kern="1200" dirty="0"/>
          </a:p>
        </p:txBody>
      </p:sp>
      <p:sp>
        <p:nvSpPr>
          <p:cNvPr id="6" name="Freeform 5"/>
          <p:cNvSpPr/>
          <p:nvPr/>
        </p:nvSpPr>
        <p:spPr>
          <a:xfrm>
            <a:off x="1951318" y="3704072"/>
            <a:ext cx="3937000" cy="2156355"/>
          </a:xfrm>
          <a:custGeom>
            <a:avLst/>
            <a:gdLst>
              <a:gd name="connsiteX0" fmla="*/ 0 w 3937000"/>
              <a:gd name="connsiteY0" fmla="*/ 0 h 2156354"/>
              <a:gd name="connsiteX1" fmla="*/ 3577600 w 3937000"/>
              <a:gd name="connsiteY1" fmla="*/ 0 h 2156354"/>
              <a:gd name="connsiteX2" fmla="*/ 3937000 w 3937000"/>
              <a:gd name="connsiteY2" fmla="*/ 359400 h 2156354"/>
              <a:gd name="connsiteX3" fmla="*/ 3937000 w 3937000"/>
              <a:gd name="connsiteY3" fmla="*/ 2156354 h 2156354"/>
              <a:gd name="connsiteX4" fmla="*/ 0 w 3937000"/>
              <a:gd name="connsiteY4" fmla="*/ 2156354 h 2156354"/>
              <a:gd name="connsiteX5" fmla="*/ 0 w 3937000"/>
              <a:gd name="connsiteY5" fmla="*/ 0 h 2156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7000" h="2156354">
                <a:moveTo>
                  <a:pt x="3937000" y="2156354"/>
                </a:moveTo>
                <a:lnTo>
                  <a:pt x="359400" y="2156354"/>
                </a:lnTo>
                <a:cubicBezTo>
                  <a:pt x="160909" y="2156354"/>
                  <a:pt x="0" y="1995445"/>
                  <a:pt x="0" y="1796954"/>
                </a:cubicBezTo>
                <a:lnTo>
                  <a:pt x="0" y="0"/>
                </a:lnTo>
                <a:lnTo>
                  <a:pt x="3937000" y="0"/>
                </a:lnTo>
                <a:lnTo>
                  <a:pt x="3937000" y="2156354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2023" tIns="731113" rIns="192024" bIns="192025" numCol="1" spcCol="1270" anchor="t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00" kern="1200" dirty="0" smtClean="0"/>
              <a:t>DNA methylation</a:t>
            </a:r>
            <a:endParaRPr lang="en-US" sz="2700" kern="1200" dirty="0"/>
          </a:p>
          <a:p>
            <a:pPr marL="228600" lvl="1" indent="-228600" algn="l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sz="2100" kern="1200" dirty="0" smtClean="0"/>
              <a:t>Bisulfite treated barcoded libraries</a:t>
            </a:r>
            <a:endParaRPr lang="en-US" sz="2100" kern="1200" dirty="0"/>
          </a:p>
        </p:txBody>
      </p:sp>
      <p:sp>
        <p:nvSpPr>
          <p:cNvPr id="8" name="Freeform 7"/>
          <p:cNvSpPr/>
          <p:nvPr/>
        </p:nvSpPr>
        <p:spPr>
          <a:xfrm>
            <a:off x="4707218" y="3164984"/>
            <a:ext cx="2362200" cy="1078177"/>
          </a:xfrm>
          <a:custGeom>
            <a:avLst/>
            <a:gdLst>
              <a:gd name="connsiteX0" fmla="*/ 0 w 2362200"/>
              <a:gd name="connsiteY0" fmla="*/ 179700 h 1078177"/>
              <a:gd name="connsiteX1" fmla="*/ 179700 w 2362200"/>
              <a:gd name="connsiteY1" fmla="*/ 0 h 1078177"/>
              <a:gd name="connsiteX2" fmla="*/ 2182500 w 2362200"/>
              <a:gd name="connsiteY2" fmla="*/ 0 h 1078177"/>
              <a:gd name="connsiteX3" fmla="*/ 2362200 w 2362200"/>
              <a:gd name="connsiteY3" fmla="*/ 179700 h 1078177"/>
              <a:gd name="connsiteX4" fmla="*/ 2362200 w 2362200"/>
              <a:gd name="connsiteY4" fmla="*/ 898477 h 1078177"/>
              <a:gd name="connsiteX5" fmla="*/ 2182500 w 2362200"/>
              <a:gd name="connsiteY5" fmla="*/ 1078177 h 1078177"/>
              <a:gd name="connsiteX6" fmla="*/ 179700 w 2362200"/>
              <a:gd name="connsiteY6" fmla="*/ 1078177 h 1078177"/>
              <a:gd name="connsiteX7" fmla="*/ 0 w 2362200"/>
              <a:gd name="connsiteY7" fmla="*/ 898477 h 1078177"/>
              <a:gd name="connsiteX8" fmla="*/ 0 w 2362200"/>
              <a:gd name="connsiteY8" fmla="*/ 179700 h 1078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62200" h="1078177">
                <a:moveTo>
                  <a:pt x="0" y="179700"/>
                </a:moveTo>
                <a:cubicBezTo>
                  <a:pt x="0" y="80454"/>
                  <a:pt x="80454" y="0"/>
                  <a:pt x="179700" y="0"/>
                </a:cubicBezTo>
                <a:lnTo>
                  <a:pt x="2182500" y="0"/>
                </a:lnTo>
                <a:cubicBezTo>
                  <a:pt x="2281746" y="0"/>
                  <a:pt x="2362200" y="80454"/>
                  <a:pt x="2362200" y="179700"/>
                </a:cubicBezTo>
                <a:lnTo>
                  <a:pt x="2362200" y="898477"/>
                </a:lnTo>
                <a:cubicBezTo>
                  <a:pt x="2362200" y="997723"/>
                  <a:pt x="2281746" y="1078177"/>
                  <a:pt x="2182500" y="1078177"/>
                </a:cubicBezTo>
                <a:lnTo>
                  <a:pt x="179700" y="1078177"/>
                </a:lnTo>
                <a:cubicBezTo>
                  <a:pt x="80454" y="1078177"/>
                  <a:pt x="0" y="997723"/>
                  <a:pt x="0" y="898477"/>
                </a:cubicBezTo>
                <a:lnTo>
                  <a:pt x="0" y="17970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5502" tIns="155502" rIns="155502" bIns="155502" numCol="1" spcCol="1270" anchor="ctr" anchorCtr="0">
            <a:noAutofit/>
          </a:bodyPr>
          <a:lstStyle/>
          <a:p>
            <a:pPr lvl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00" kern="1200" dirty="0" smtClean="0"/>
              <a:t>Single cell epigenetic</a:t>
            </a:r>
            <a:endParaRPr lang="en-US" sz="2700" kern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cell epigenetics</a:t>
            </a:r>
            <a:endParaRPr lang="en-US" dirty="0"/>
          </a:p>
        </p:txBody>
      </p:sp>
      <p:pic>
        <p:nvPicPr>
          <p:cNvPr id="3076" name="Picture 4" descr="https://ars.els-cdn.com/content/image/1-s2.0-S2211124715001096-fx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218"/>
          <a:stretch/>
        </p:blipFill>
        <p:spPr bwMode="auto">
          <a:xfrm>
            <a:off x="1303266" y="1690688"/>
            <a:ext cx="8868392" cy="2552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9450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Diagram 19"/>
          <p:cNvGraphicFramePr/>
          <p:nvPr>
            <p:extLst>
              <p:ext uri="{D42A27DB-BD31-4B8C-83A1-F6EECF244321}">
                <p14:modId xmlns:p14="http://schemas.microsoft.com/office/powerpoint/2010/main" val="1404428549"/>
              </p:ext>
            </p:extLst>
          </p:nvPr>
        </p:nvGraphicFramePr>
        <p:xfrm>
          <a:off x="1951318" y="1547719"/>
          <a:ext cx="7874000" cy="4312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cell epigenetics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8"/>
          <a:srcRect r="64236" b="50340"/>
          <a:stretch/>
        </p:blipFill>
        <p:spPr>
          <a:xfrm>
            <a:off x="1951318" y="1547719"/>
            <a:ext cx="2139745" cy="431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031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Agenda </a:t>
            </a:r>
            <a:r>
              <a:rPr lang="nl-BE" dirty="0" err="1" smtClean="0"/>
              <a:t>today</a:t>
            </a:r>
            <a:endParaRPr lang="nl-BE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25306"/>
            <a:ext cx="10515600" cy="4147648"/>
          </a:xfrm>
          <a:prstGeom prst="rect">
            <a:avLst/>
          </a:prstGeom>
        </p:spPr>
      </p:pic>
      <p:sp>
        <p:nvSpPr>
          <p:cNvPr id="4" name="Tekstvak 3"/>
          <p:cNvSpPr txBox="1"/>
          <p:nvPr/>
        </p:nvSpPr>
        <p:spPr>
          <a:xfrm>
            <a:off x="838200" y="5707572"/>
            <a:ext cx="5850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 err="1" smtClean="0"/>
              <a:t>Attendance</a:t>
            </a:r>
            <a:r>
              <a:rPr lang="nl-BE" dirty="0" smtClean="0"/>
              <a:t> record on https</a:t>
            </a:r>
            <a:r>
              <a:rPr lang="nl-BE" dirty="0"/>
              <a:t>://forms.gle/cZ8YoNTa9dJQgzGFA</a:t>
            </a:r>
          </a:p>
        </p:txBody>
      </p:sp>
    </p:spTree>
    <p:extLst>
      <p:ext uri="{BB962C8B-B14F-4D97-AF65-F5344CB8AC3E}">
        <p14:creationId xmlns:p14="http://schemas.microsoft.com/office/powerpoint/2010/main" val="167150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genomics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cell Genomics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Just two alleles per cell</a:t>
            </a:r>
          </a:p>
          <a:p>
            <a:pPr lvl="1"/>
            <a:r>
              <a:rPr lang="en-US" dirty="0" smtClean="0"/>
              <a:t>WGA causes allelic imbalance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Early artefacts are amplified, VAF variability</a:t>
            </a:r>
          </a:p>
          <a:p>
            <a:r>
              <a:rPr lang="en-US" dirty="0" smtClean="0"/>
              <a:t>SNV detection must compensate for artefacts</a:t>
            </a:r>
          </a:p>
          <a:p>
            <a:r>
              <a:rPr lang="en-US" dirty="0" smtClean="0"/>
              <a:t>CNV detection needs sparser coverage</a:t>
            </a:r>
          </a:p>
        </p:txBody>
      </p:sp>
      <p:pic>
        <p:nvPicPr>
          <p:cNvPr id="10242" name="Picture 2" descr="Fig.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40" b="65030"/>
          <a:stretch/>
        </p:blipFill>
        <p:spPr bwMode="auto">
          <a:xfrm>
            <a:off x="3075757" y="2755392"/>
            <a:ext cx="5194642" cy="1825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583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cell DNA sequencing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39788" y="1474978"/>
            <a:ext cx="5157787" cy="823912"/>
          </a:xfrm>
        </p:spPr>
        <p:txBody>
          <a:bodyPr anchor="t"/>
          <a:lstStyle/>
          <a:p>
            <a:r>
              <a:rPr lang="en-US" sz="2800" dirty="0" smtClean="0"/>
              <a:t>FACS-based methods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029944"/>
            <a:ext cx="5157787" cy="3684588"/>
          </a:xfrm>
        </p:spPr>
        <p:txBody>
          <a:bodyPr/>
          <a:lstStyle/>
          <a:p>
            <a:r>
              <a:rPr lang="en-US" dirty="0"/>
              <a:t>Genome-wide</a:t>
            </a:r>
          </a:p>
          <a:p>
            <a:r>
              <a:rPr lang="en-US" dirty="0" smtClean="0"/>
              <a:t>More </a:t>
            </a:r>
            <a:r>
              <a:rPr lang="en-US" dirty="0" smtClean="0"/>
              <a:t>noise</a:t>
            </a:r>
          </a:p>
          <a:p>
            <a:r>
              <a:rPr lang="en-US" dirty="0" smtClean="0"/>
              <a:t>Low throughput</a:t>
            </a:r>
          </a:p>
          <a:p>
            <a:r>
              <a:rPr lang="en-US" dirty="0" smtClean="0"/>
              <a:t>CNV detection</a:t>
            </a:r>
          </a:p>
          <a:p>
            <a:r>
              <a:rPr lang="en-US" dirty="0" smtClean="0"/>
              <a:t>SNV detection </a:t>
            </a:r>
            <a:r>
              <a:rPr lang="en-US" dirty="0" smtClean="0"/>
              <a:t>possible</a:t>
            </a:r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74978"/>
            <a:ext cx="5183188" cy="823912"/>
          </a:xfrm>
        </p:spPr>
        <p:txBody>
          <a:bodyPr anchor="t">
            <a:normAutofit/>
          </a:bodyPr>
          <a:lstStyle/>
          <a:p>
            <a:r>
              <a:rPr lang="en-US" sz="2800" dirty="0" smtClean="0"/>
              <a:t>Mission Bio </a:t>
            </a:r>
            <a:r>
              <a:rPr lang="en-US" sz="2800" dirty="0" err="1" smtClean="0"/>
              <a:t>Tapestri</a:t>
            </a:r>
            <a:endParaRPr lang="en-US" sz="28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029944"/>
            <a:ext cx="5183188" cy="3684588"/>
          </a:xfrm>
        </p:spPr>
        <p:txBody>
          <a:bodyPr/>
          <a:lstStyle/>
          <a:p>
            <a:r>
              <a:rPr lang="en-US" dirty="0" smtClean="0"/>
              <a:t>Pre-designed </a:t>
            </a:r>
            <a:r>
              <a:rPr lang="en-US" dirty="0"/>
              <a:t>panels</a:t>
            </a:r>
          </a:p>
          <a:p>
            <a:r>
              <a:rPr lang="en-US" dirty="0" smtClean="0"/>
              <a:t>Quite </a:t>
            </a:r>
            <a:r>
              <a:rPr lang="en-US" dirty="0" smtClean="0"/>
              <a:t>sensitive</a:t>
            </a:r>
          </a:p>
          <a:p>
            <a:r>
              <a:rPr lang="en-US" dirty="0" smtClean="0"/>
              <a:t>‘high’ throughput</a:t>
            </a:r>
          </a:p>
          <a:p>
            <a:r>
              <a:rPr lang="en-US" dirty="0" smtClean="0"/>
              <a:t>SNV detection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1266" name="Picture 2" descr="https://proteigene.com/wp-content/uploads/2019/11/Tapestri-Fonctionnemen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2421" y="4151722"/>
            <a:ext cx="6070879" cy="1902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069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Immune cell profiling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2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10x immune cell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04" y="3256488"/>
            <a:ext cx="3136719" cy="17315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2991" y="4988052"/>
            <a:ext cx="32152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 GEMs: Capture RNA and </a:t>
            </a:r>
            <a:br>
              <a:rPr lang="en-US" dirty="0" smtClean="0"/>
            </a:br>
            <a:r>
              <a:rPr lang="en-US" dirty="0" smtClean="0"/>
              <a:t>feature barcodes on antibodies, </a:t>
            </a:r>
            <a:br>
              <a:rPr lang="en-US" dirty="0" smtClean="0"/>
            </a:br>
            <a:r>
              <a:rPr lang="en-US" dirty="0" smtClean="0"/>
              <a:t>convert to cDNA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025153" y="3724148"/>
            <a:ext cx="564777" cy="0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692426" y="3539482"/>
            <a:ext cx="1481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Amplify cDNA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6007625" y="2504147"/>
            <a:ext cx="420069" cy="299274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007625" y="4414430"/>
            <a:ext cx="331694" cy="408581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73121" y="2007453"/>
            <a:ext cx="1710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Amplify VDJ and</a:t>
            </a:r>
            <a:br>
              <a:rPr lang="en-US" dirty="0" smtClean="0"/>
            </a:br>
            <a:r>
              <a:rPr lang="en-US" dirty="0" smtClean="0"/>
              <a:t>make libraries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3121" y="2643995"/>
            <a:ext cx="4690316" cy="94031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3121" y="5057472"/>
            <a:ext cx="4690316" cy="83155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573120" y="4618720"/>
            <a:ext cx="3583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Amplify feature barcode of antibody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6318" y="2344857"/>
            <a:ext cx="2804532" cy="94689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6318" y="1478814"/>
            <a:ext cx="2844942" cy="78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32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combinatorial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3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different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10x out of the box</a:t>
            </a:r>
          </a:p>
          <a:p>
            <a:pPr lvl="1"/>
            <a:r>
              <a:rPr lang="en-US" dirty="0" smtClean="0"/>
              <a:t>Transcriptome and ATAC</a:t>
            </a:r>
          </a:p>
          <a:p>
            <a:pPr lvl="1"/>
            <a:r>
              <a:rPr lang="en-US" dirty="0" smtClean="0"/>
              <a:t>Immune and feature barcoding</a:t>
            </a:r>
          </a:p>
          <a:p>
            <a:r>
              <a:rPr lang="en-US" dirty="0" smtClean="0"/>
              <a:t>10x not so much out of the box</a:t>
            </a:r>
          </a:p>
          <a:p>
            <a:pPr lvl="1"/>
            <a:r>
              <a:rPr lang="en-US" dirty="0" smtClean="0"/>
              <a:t>Transcriptome, VDJ, feature barcoding (multiple)</a:t>
            </a:r>
          </a:p>
          <a:p>
            <a:pPr lvl="1"/>
            <a:r>
              <a:rPr lang="en-US" dirty="0" smtClean="0"/>
              <a:t>Any 10x with feature barcoding (antibodies, cell hashing,…)</a:t>
            </a:r>
          </a:p>
          <a:p>
            <a:r>
              <a:rPr lang="en-US" dirty="0" smtClean="0"/>
              <a:t>G&amp;T-</a:t>
            </a:r>
            <a:r>
              <a:rPr lang="en-US" dirty="0" err="1" smtClean="0"/>
              <a:t>seq</a:t>
            </a:r>
            <a:endParaRPr lang="en-US" dirty="0" smtClean="0"/>
          </a:p>
          <a:p>
            <a:r>
              <a:rPr lang="en-US" dirty="0" smtClean="0"/>
              <a:t>Combining </a:t>
            </a:r>
            <a:r>
              <a:rPr lang="en-US" dirty="0" err="1" smtClean="0"/>
              <a:t>techologies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6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Fig.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553" y="1543012"/>
            <a:ext cx="790135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kstvak 2"/>
          <p:cNvSpPr txBox="1"/>
          <p:nvPr/>
        </p:nvSpPr>
        <p:spPr>
          <a:xfrm>
            <a:off x="8446770" y="6400800"/>
            <a:ext cx="3659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 err="1" smtClean="0"/>
              <a:t>Kashima</a:t>
            </a:r>
            <a:r>
              <a:rPr lang="nl-BE" dirty="0"/>
              <a:t> </a:t>
            </a:r>
            <a:r>
              <a:rPr lang="nl-BE" i="1" dirty="0"/>
              <a:t>et al</a:t>
            </a:r>
            <a:r>
              <a:rPr lang="nl-BE" i="1" dirty="0" smtClean="0"/>
              <a:t>.,</a:t>
            </a:r>
            <a:r>
              <a:rPr lang="nl-BE" dirty="0"/>
              <a:t>  </a:t>
            </a:r>
            <a:r>
              <a:rPr lang="nl-BE" i="1" dirty="0" err="1"/>
              <a:t>Exp</a:t>
            </a:r>
            <a:r>
              <a:rPr lang="nl-BE" i="1" dirty="0"/>
              <a:t> Mol </a:t>
            </a:r>
            <a:r>
              <a:rPr lang="nl-BE" i="1" dirty="0" err="1"/>
              <a:t>Med</a:t>
            </a:r>
            <a:r>
              <a:rPr lang="nl-BE" dirty="0"/>
              <a:t> </a:t>
            </a:r>
            <a:r>
              <a:rPr lang="nl-BE" b="1" dirty="0" smtClean="0"/>
              <a:t> </a:t>
            </a:r>
            <a:r>
              <a:rPr lang="nl-BE" dirty="0" smtClean="0"/>
              <a:t>(</a:t>
            </a:r>
            <a:r>
              <a:rPr lang="nl-BE" dirty="0"/>
              <a:t>2020</a:t>
            </a:r>
            <a:r>
              <a:rPr lang="nl-BE" dirty="0" smtClean="0"/>
              <a:t>)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3829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ScISOr-seq</a:t>
            </a:r>
            <a:endParaRPr lang="en-US" dirty="0"/>
          </a:p>
        </p:txBody>
      </p:sp>
      <p:pic>
        <p:nvPicPr>
          <p:cNvPr id="1026" name="Picture 2" descr="Figure 1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114"/>
          <a:stretch/>
        </p:blipFill>
        <p:spPr bwMode="auto">
          <a:xfrm>
            <a:off x="838201" y="2282824"/>
            <a:ext cx="10515600" cy="2969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34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ScNaUmi-seq</a:t>
            </a:r>
            <a:r>
              <a:rPr lang="en-US" dirty="0"/>
              <a:t> 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4087" y="1825625"/>
            <a:ext cx="584382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758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Agenda </a:t>
            </a:r>
            <a:r>
              <a:rPr lang="nl-BE" dirty="0" err="1" smtClean="0"/>
              <a:t>tomorrow</a:t>
            </a:r>
            <a:endParaRPr lang="nl-BE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8870"/>
            <a:ext cx="10515600" cy="373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66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 smtClean="0"/>
              <a:t>Thanks</a:t>
            </a:r>
            <a:r>
              <a:rPr lang="nl-BE" dirty="0" smtClean="0"/>
              <a:t>!</a:t>
            </a:r>
            <a:endParaRPr lang="nl-BE" dirty="0"/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 dirty="0" smtClean="0"/>
          </a:p>
          <a:p>
            <a:endParaRPr lang="nl-BE" dirty="0"/>
          </a:p>
          <a:p>
            <a:r>
              <a:rPr lang="nl-BE" dirty="0" err="1" smtClean="0"/>
              <a:t>Any</a:t>
            </a:r>
            <a:r>
              <a:rPr lang="nl-BE" dirty="0" smtClean="0"/>
              <a:t> </a:t>
            </a:r>
            <a:r>
              <a:rPr lang="nl-BE" dirty="0" err="1" smtClean="0"/>
              <a:t>questions</a:t>
            </a:r>
            <a:r>
              <a:rPr lang="nl-BE" dirty="0" smtClean="0"/>
              <a:t> in </a:t>
            </a:r>
            <a:r>
              <a:rPr lang="nl-BE" dirty="0" err="1" smtClean="0"/>
              <a:t>the</a:t>
            </a:r>
            <a:r>
              <a:rPr lang="nl-BE" dirty="0" smtClean="0"/>
              <a:t> chat?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1431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396990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Making the NGS accessible for everybody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Implement novel NGS technologies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Reduce cost for NGS by optimizing sequencing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NGS </a:t>
            </a:r>
            <a:r>
              <a:rPr lang="en-US" dirty="0" smtClean="0"/>
              <a:t>knowledge hub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Diagnose </a:t>
            </a:r>
            <a:r>
              <a:rPr lang="en-US" dirty="0" smtClean="0"/>
              <a:t>patients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60" b="7547"/>
          <a:stretch/>
        </p:blipFill>
        <p:spPr>
          <a:xfrm>
            <a:off x="6811668" y="2759713"/>
            <a:ext cx="4927313" cy="312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060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Promethion</a:t>
            </a:r>
            <a:r>
              <a:rPr lang="en-US" dirty="0" smtClean="0"/>
              <a:t> Startup call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Deadline noon tomorrow!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Samples by end of March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300 word abstract to propose project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8 project get a free </a:t>
            </a:r>
            <a:r>
              <a:rPr lang="en-US" dirty="0" err="1" smtClean="0"/>
              <a:t>flowcell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Only eligible for </a:t>
            </a:r>
            <a:r>
              <a:rPr lang="en-US" dirty="0" err="1" smtClean="0"/>
              <a:t>KULeuven</a:t>
            </a:r>
            <a:r>
              <a:rPr lang="en-US" dirty="0" smtClean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040" y="2114550"/>
            <a:ext cx="4140200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1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Genomics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929640" y="1864754"/>
            <a:ext cx="2975956" cy="1920648"/>
          </a:xfrm>
          <a:prstGeom prst="roundRect">
            <a:avLst/>
          </a:prstGeom>
          <a:solidFill>
            <a:srgbClr val="0198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/>
              <a:t>DNA</a:t>
            </a:r>
            <a:endParaRPr lang="en-US" sz="7200" dirty="0"/>
          </a:p>
        </p:txBody>
      </p:sp>
      <p:sp>
        <p:nvSpPr>
          <p:cNvPr id="5" name="Rounded Rectangle 4"/>
          <p:cNvSpPr/>
          <p:nvPr/>
        </p:nvSpPr>
        <p:spPr>
          <a:xfrm>
            <a:off x="4699462" y="1864753"/>
            <a:ext cx="2975956" cy="1920648"/>
          </a:xfrm>
          <a:prstGeom prst="roundRect">
            <a:avLst/>
          </a:prstGeom>
          <a:solidFill>
            <a:srgbClr val="0198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/>
              <a:t>RNA</a:t>
            </a:r>
            <a:endParaRPr lang="en-US" sz="7200" dirty="0"/>
          </a:p>
        </p:txBody>
      </p:sp>
      <p:sp>
        <p:nvSpPr>
          <p:cNvPr id="6" name="Rounded Rectangle 5"/>
          <p:cNvSpPr/>
          <p:nvPr/>
        </p:nvSpPr>
        <p:spPr>
          <a:xfrm>
            <a:off x="8469284" y="1864753"/>
            <a:ext cx="2975956" cy="1920648"/>
          </a:xfrm>
          <a:prstGeom prst="roundRect">
            <a:avLst/>
          </a:prstGeom>
          <a:solidFill>
            <a:srgbClr val="0198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/>
              <a:t>Single cell genomics</a:t>
            </a:r>
            <a:endParaRPr lang="en-US" sz="4800" dirty="0"/>
          </a:p>
        </p:txBody>
      </p:sp>
      <p:sp>
        <p:nvSpPr>
          <p:cNvPr id="7" name="Rounded Rectangle 6"/>
          <p:cNvSpPr/>
          <p:nvPr/>
        </p:nvSpPr>
        <p:spPr>
          <a:xfrm>
            <a:off x="929640" y="4130545"/>
            <a:ext cx="10515598" cy="726078"/>
          </a:xfrm>
          <a:prstGeom prst="roundRect">
            <a:avLst/>
          </a:prstGeom>
          <a:solidFill>
            <a:srgbClr val="0198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/>
              <a:t>Sequencing only</a:t>
            </a:r>
            <a:endParaRPr lang="en-US" sz="7200" dirty="0"/>
          </a:p>
        </p:txBody>
      </p:sp>
      <p:sp>
        <p:nvSpPr>
          <p:cNvPr id="8" name="Rounded Rectangle 7"/>
          <p:cNvSpPr/>
          <p:nvPr/>
        </p:nvSpPr>
        <p:spPr>
          <a:xfrm>
            <a:off x="929640" y="5089646"/>
            <a:ext cx="10515598" cy="726078"/>
          </a:xfrm>
          <a:prstGeom prst="roundRect">
            <a:avLst/>
          </a:prstGeom>
          <a:solidFill>
            <a:srgbClr val="0198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/>
              <a:t>Bio-informatics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03186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Nextseq2000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727700" cy="4351338"/>
          </a:xfrm>
        </p:spPr>
        <p:txBody>
          <a:bodyPr/>
          <a:lstStyle/>
          <a:p>
            <a:r>
              <a:rPr lang="en-US" dirty="0" smtClean="0"/>
              <a:t>Instrument for direct access</a:t>
            </a:r>
          </a:p>
          <a:p>
            <a:r>
              <a:rPr lang="en-US" dirty="0" smtClean="0"/>
              <a:t>Training required (500 euro)</a:t>
            </a:r>
          </a:p>
          <a:p>
            <a:r>
              <a:rPr lang="en-US" dirty="0" smtClean="0"/>
              <a:t>Protocol optimization</a:t>
            </a:r>
          </a:p>
          <a:p>
            <a:r>
              <a:rPr lang="en-US" dirty="0" smtClean="0"/>
              <a:t>Medium sized single cell projects</a:t>
            </a:r>
            <a:endParaRPr lang="en-US" dirty="0"/>
          </a:p>
        </p:txBody>
      </p:sp>
      <p:pic>
        <p:nvPicPr>
          <p:cNvPr id="4098" name="Picture 2" descr="Illumina Unveils New Sequencing Systems, Roche Clinical Dx Collaboration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062" y="1943100"/>
            <a:ext cx="5198837" cy="3639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6689804"/>
              </p:ext>
            </p:extLst>
          </p:nvPr>
        </p:nvGraphicFramePr>
        <p:xfrm>
          <a:off x="838201" y="4013199"/>
          <a:ext cx="6083298" cy="19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66">
                  <a:extLst>
                    <a:ext uri="{9D8B030D-6E8A-4147-A177-3AD203B41FA5}">
                      <a16:colId xmlns:a16="http://schemas.microsoft.com/office/drawing/2014/main" val="4173066293"/>
                    </a:ext>
                  </a:extLst>
                </a:gridCol>
                <a:gridCol w="2027766">
                  <a:extLst>
                    <a:ext uri="{9D8B030D-6E8A-4147-A177-3AD203B41FA5}">
                      <a16:colId xmlns:a16="http://schemas.microsoft.com/office/drawing/2014/main" val="2690858535"/>
                    </a:ext>
                  </a:extLst>
                </a:gridCol>
                <a:gridCol w="2027766">
                  <a:extLst>
                    <a:ext uri="{9D8B030D-6E8A-4147-A177-3AD203B41FA5}">
                      <a16:colId xmlns:a16="http://schemas.microsoft.com/office/drawing/2014/main" val="68605878"/>
                    </a:ext>
                  </a:extLst>
                </a:gridCol>
              </a:tblGrid>
              <a:tr h="368459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Cycles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P2 (400M reads)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P3 (1,1B reads)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5192155"/>
                  </a:ext>
                </a:extLst>
              </a:tr>
              <a:tr h="368459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50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-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55 b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305686"/>
                  </a:ext>
                </a:extLst>
              </a:tr>
              <a:tr h="368459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100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40 Gb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110 Gb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47138"/>
                  </a:ext>
                </a:extLst>
              </a:tr>
              <a:tr h="368459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80 Gb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220 Gb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067029"/>
                  </a:ext>
                </a:extLst>
              </a:tr>
              <a:tr h="368459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300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120Gb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330 Gb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7600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968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single cell?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Identify genetic information from single cells</a:t>
            </a:r>
          </a:p>
          <a:p>
            <a:r>
              <a:rPr lang="en-US" dirty="0" smtClean="0"/>
              <a:t>Used to detect heterogeneity in a cell population</a:t>
            </a:r>
          </a:p>
          <a:p>
            <a:r>
              <a:rPr lang="en-US" dirty="0" smtClean="0"/>
              <a:t>Applies to a wide range of techniques that have single cell resolution</a:t>
            </a:r>
          </a:p>
          <a:p>
            <a:pPr lvl="1"/>
            <a:r>
              <a:rPr lang="en-US" dirty="0" smtClean="0"/>
              <a:t>Genomics</a:t>
            </a:r>
          </a:p>
          <a:p>
            <a:pPr lvl="1"/>
            <a:r>
              <a:rPr lang="en-US" dirty="0" smtClean="0"/>
              <a:t>Epigenetic</a:t>
            </a:r>
          </a:p>
          <a:p>
            <a:pPr lvl="1"/>
            <a:r>
              <a:rPr lang="en-US" dirty="0" smtClean="0"/>
              <a:t>Transcriptomic</a:t>
            </a:r>
          </a:p>
          <a:p>
            <a:pPr lvl="1"/>
            <a:r>
              <a:rPr lang="en-US" dirty="0" smtClean="0"/>
              <a:t>Immune cell profiling</a:t>
            </a:r>
          </a:p>
          <a:p>
            <a:pPr lvl="1"/>
            <a:r>
              <a:rPr lang="en-US" dirty="0" smtClean="0"/>
              <a:t>Proteomic</a:t>
            </a:r>
          </a:p>
          <a:p>
            <a:pPr lvl="1"/>
            <a:r>
              <a:rPr lang="en-US" dirty="0" smtClean="0"/>
              <a:t>Spatial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487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transcriptomics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95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C templat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BB8F866-E517-4081-A3B8-4820A6B00886}" vid="{F614F03D-BBFC-4EB4-96C7-6CA096CC7A7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GC template</Template>
  <TotalTime>2786</TotalTime>
  <Words>595</Words>
  <Application>Microsoft Office PowerPoint</Application>
  <PresentationFormat>Breedbeeld</PresentationFormat>
  <Paragraphs>171</Paragraphs>
  <Slides>30</Slides>
  <Notes>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GC template1</vt:lpstr>
      <vt:lpstr>Single cell sequencing</vt:lpstr>
      <vt:lpstr>Agenda today</vt:lpstr>
      <vt:lpstr>Agenda tomorrow</vt:lpstr>
      <vt:lpstr>Our mission</vt:lpstr>
      <vt:lpstr>Promethion Startup call</vt:lpstr>
      <vt:lpstr>Genomics Core</vt:lpstr>
      <vt:lpstr>Nextseq2000</vt:lpstr>
      <vt:lpstr>What is single cell?</vt:lpstr>
      <vt:lpstr>transcriptomics</vt:lpstr>
      <vt:lpstr>RNAseq: Bulk versus single cell</vt:lpstr>
      <vt:lpstr>Which method to choose</vt:lpstr>
      <vt:lpstr>Experimental choices</vt:lpstr>
      <vt:lpstr>Smart-seq2 vs 10x Genomics 3’</vt:lpstr>
      <vt:lpstr>Combined RNAseq and 10x</vt:lpstr>
      <vt:lpstr>epigenetics</vt:lpstr>
      <vt:lpstr>Single cell epigenetics</vt:lpstr>
      <vt:lpstr>Single cell epigenetics</vt:lpstr>
      <vt:lpstr>Single cell epigenetics</vt:lpstr>
      <vt:lpstr>Single cell epigenetics</vt:lpstr>
      <vt:lpstr>genomics</vt:lpstr>
      <vt:lpstr>Single cell Genomics</vt:lpstr>
      <vt:lpstr>Single cell DNA sequencing</vt:lpstr>
      <vt:lpstr>Immune cell profiling</vt:lpstr>
      <vt:lpstr>10x immune cell</vt:lpstr>
      <vt:lpstr>combinatorial</vt:lpstr>
      <vt:lpstr>Combining different technologies</vt:lpstr>
      <vt:lpstr>PowerPoint-presentatie</vt:lpstr>
      <vt:lpstr>ScISOr-seq</vt:lpstr>
      <vt:lpstr>ScNaUmi-seq </vt:lpstr>
      <vt:lpstr>Thanks!</vt:lpstr>
    </vt:vector>
  </TitlesOfParts>
  <Company>UZ 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Single cell sequencing</dc:title>
  <dc:creator>Wouter Bossuyt</dc:creator>
  <cp:lastModifiedBy>Wouter Bossuyt</cp:lastModifiedBy>
  <cp:revision>35</cp:revision>
  <dcterms:created xsi:type="dcterms:W3CDTF">2021-02-22T10:48:19Z</dcterms:created>
  <dcterms:modified xsi:type="dcterms:W3CDTF">2021-02-25T07:37:38Z</dcterms:modified>
</cp:coreProperties>
</file>

<file path=docProps/thumbnail.jpeg>
</file>